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893" r:id="rId2"/>
    <p:sldId id="932" r:id="rId3"/>
    <p:sldId id="789" r:id="rId4"/>
    <p:sldId id="933" r:id="rId5"/>
    <p:sldId id="862" r:id="rId6"/>
    <p:sldId id="873" r:id="rId7"/>
    <p:sldId id="888" r:id="rId8"/>
    <p:sldId id="934" r:id="rId9"/>
    <p:sldId id="886" r:id="rId10"/>
    <p:sldId id="891" r:id="rId11"/>
    <p:sldId id="778" r:id="rId12"/>
    <p:sldId id="847" r:id="rId13"/>
    <p:sldId id="802" r:id="rId14"/>
    <p:sldId id="849" r:id="rId15"/>
    <p:sldId id="851" r:id="rId16"/>
    <p:sldId id="853" r:id="rId17"/>
    <p:sldId id="860" r:id="rId18"/>
    <p:sldId id="805" r:id="rId19"/>
    <p:sldId id="871" r:id="rId20"/>
    <p:sldId id="868" r:id="rId21"/>
    <p:sldId id="592" r:id="rId22"/>
    <p:sldId id="931" r:id="rId23"/>
    <p:sldId id="576" r:id="rId24"/>
    <p:sldId id="878" r:id="rId25"/>
    <p:sldId id="896" r:id="rId26"/>
    <p:sldId id="897" r:id="rId27"/>
    <p:sldId id="898" r:id="rId28"/>
    <p:sldId id="901" r:id="rId29"/>
    <p:sldId id="903" r:id="rId30"/>
    <p:sldId id="905" r:id="rId31"/>
    <p:sldId id="907" r:id="rId32"/>
    <p:sldId id="909" r:id="rId33"/>
    <p:sldId id="911" r:id="rId34"/>
    <p:sldId id="913" r:id="rId35"/>
    <p:sldId id="915" r:id="rId36"/>
    <p:sldId id="917" r:id="rId37"/>
    <p:sldId id="919" r:id="rId38"/>
    <p:sldId id="925" r:id="rId39"/>
    <p:sldId id="927" r:id="rId40"/>
    <p:sldId id="902" r:id="rId41"/>
    <p:sldId id="833" r:id="rId42"/>
    <p:sldId id="815" r:id="rId43"/>
    <p:sldId id="877" r:id="rId44"/>
    <p:sldId id="742" r:id="rId4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FF5050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2" autoAdjust="0"/>
    <p:restoredTop sz="79975" autoAdjust="0"/>
  </p:normalViewPr>
  <p:slideViewPr>
    <p:cSldViewPr showGuides="1">
      <p:cViewPr varScale="1">
        <p:scale>
          <a:sx n="59" d="100"/>
          <a:sy n="59" d="100"/>
        </p:scale>
        <p:origin x="107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 smtClean="0">
                <a:solidFill>
                  <a:srgbClr val="FF0000"/>
                </a:solidFill>
              </a:rPr>
              <a:t>по Республике Татарстан -69,5 %</a:t>
            </a:r>
            <a:endParaRPr lang="ru-RU" sz="28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061943295663709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4208896"/>
        <c:axId val="1554209312"/>
      </c:barChart>
      <c:catAx>
        <c:axId val="155420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4209312"/>
        <c:crosses val="autoZero"/>
        <c:auto val="1"/>
        <c:lblAlgn val="ctr"/>
        <c:lblOffset val="100"/>
        <c:noMultiLvlLbl val="0"/>
      </c:catAx>
      <c:valAx>
        <c:axId val="1554209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55420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rgbClr val="FF0000"/>
                </a:solidFill>
              </a:rPr>
              <a:t>По Республике Татарстан – 69,5%</a:t>
            </a:r>
            <a:endParaRPr lang="ru-RU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061943295663709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4208896"/>
        <c:axId val="1554209312"/>
      </c:barChart>
      <c:catAx>
        <c:axId val="155420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4209312"/>
        <c:crosses val="autoZero"/>
        <c:auto val="1"/>
        <c:lblAlgn val="ctr"/>
        <c:lblOffset val="100"/>
        <c:noMultiLvlLbl val="0"/>
      </c:catAx>
      <c:valAx>
        <c:axId val="1554209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55420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Результаты аттестации в 1 квартале 2020 года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62711232"/>
        <c:axId val="1262716640"/>
      </c:barChart>
      <c:catAx>
        <c:axId val="1262711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62716640"/>
        <c:crosses val="autoZero"/>
        <c:auto val="1"/>
        <c:lblAlgn val="ctr"/>
        <c:lblOffset val="100"/>
        <c:noMultiLvlLbl val="0"/>
      </c:catAx>
      <c:valAx>
        <c:axId val="1262716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271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70C0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>
        <a:solidFill>
          <a:schemeClr val="bg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Виды аттестации</a:t>
          </a:r>
          <a:endParaRPr lang="ru-RU" b="1" dirty="0">
            <a:solidFill>
              <a:srgbClr val="FF0000"/>
            </a:solidFill>
          </a:endParaRPr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/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dirty="0">
            <a:latin typeface="Times New Roman" pitchFamily="18" charset="0"/>
            <a:cs typeface="Times New Roman" pitchFamily="18" charset="0"/>
          </a:endParaRPr>
        </a:p>
      </dgm:t>
    </dgm:pt>
    <dgm:pt modelId="{8A63CE77-9FA8-411F-8C46-9A80467515C6}" type="parTrans" cxnId="{FAE36575-91C5-481D-82F0-9CDF17132DD1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BF481-E4DE-4D29-9C82-89F9A8769CE1}" type="parTrans" cxnId="{1B95D2D4-7957-4F5C-A668-56EC5717583B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 smtClean="0">
              <a:solidFill>
                <a:srgbClr val="FF0000"/>
              </a:solidFill>
            </a:rPr>
            <a:t> </a:t>
          </a: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42161D-6E82-46A3-BAB0-C303D036C51C}" type="parTrans" cxnId="{C28C0F27-2AB2-491B-8194-21884A02F4D0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BB724-4646-4C39-A4A6-8358D9B57BE4}" type="pres">
      <dgm:prSet presAssocID="{EF095799-14D2-4DFE-B3A0-0B8F03E343E0}" presName="root" presStyleCnt="0"/>
      <dgm:spPr/>
    </dgm:pt>
    <dgm:pt modelId="{4EF7A39B-3CB5-4792-B4FE-6985A3482B8D}" type="pres">
      <dgm:prSet presAssocID="{EF095799-14D2-4DFE-B3A0-0B8F03E343E0}" presName="rootComposite" presStyleCnt="0"/>
      <dgm:spPr/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  <dgm:t>
        <a:bodyPr/>
        <a:lstStyle/>
        <a:p>
          <a:endParaRPr lang="ru-RU"/>
        </a:p>
      </dgm:t>
    </dgm:pt>
    <dgm:pt modelId="{4CF22F6E-3D67-4685-9C98-ED7D3F16B163}" type="pres">
      <dgm:prSet presAssocID="{EF095799-14D2-4DFE-B3A0-0B8F03E343E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F3BCFAB-EDB2-43B3-AD7B-5E18C81FE7D4}" type="pres">
      <dgm:prSet presAssocID="{EF095799-14D2-4DFE-B3A0-0B8F03E343E0}" presName="childShape" presStyleCnt="0"/>
      <dgm:spPr/>
    </dgm:pt>
    <dgm:pt modelId="{C901C136-5EBE-4434-A5FF-D47D6EA30A37}" type="pres">
      <dgm:prSet presAssocID="{8A63CE77-9FA8-411F-8C46-9A80467515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56D1A-64DB-41A2-A2ED-FA3F0E4F6E2D}" type="pres">
      <dgm:prSet presAssocID="{1B42161D-6E82-46A3-BAB0-C303D036C51C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D7429-CFDC-4938-AE06-1BEB869E8ECF}" type="pres">
      <dgm:prSet presAssocID="{BA8BF481-E4DE-4D29-9C82-89F9A8769CE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E26FA08A-B0D5-4CFC-9BF7-89413EE46CE1}" type="presOf" srcId="{A495DE7A-2D45-491B-BEFE-F09B7E560416}" destId="{2969BFDC-AA67-404D-9D17-BFAA1EF7D889}" srcOrd="0" destOrd="0" presId="urn:microsoft.com/office/officeart/2005/8/layout/hierarchy3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35D852A4-406F-4124-8534-BAFA5FC6C801}" type="presOf" srcId="{353D7B4A-435B-45B7-B070-F108B29BDC40}" destId="{15CCAC0A-A7E6-4981-B458-6518058E5B2A}" srcOrd="0" destOrd="0" presId="urn:microsoft.com/office/officeart/2005/8/layout/hierarchy3"/>
    <dgm:cxn modelId="{17F37265-0C09-488A-9645-2FDCA2C92D04}" type="presOf" srcId="{BA8BF481-E4DE-4D29-9C82-89F9A8769CE1}" destId="{AE7D7429-CFDC-4938-AE06-1BEB869E8ECF}" srcOrd="0" destOrd="0" presId="urn:microsoft.com/office/officeart/2005/8/layout/hierarchy3"/>
    <dgm:cxn modelId="{28606196-A105-4533-830D-4309B6CDAE81}" type="presOf" srcId="{3DC2D052-903E-4BE0-957D-166A88BFE7EF}" destId="{AB869DB0-559A-4FBE-88BD-8F5DC7918916}" srcOrd="0" destOrd="0" presId="urn:microsoft.com/office/officeart/2005/8/layout/hierarchy3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366A8026-69CC-4F9C-92EC-9FB072D54C41}" type="presOf" srcId="{8A63CE77-9FA8-411F-8C46-9A80467515C6}" destId="{C901C136-5EBE-4434-A5FF-D47D6EA30A37}" srcOrd="0" destOrd="0" presId="urn:microsoft.com/office/officeart/2005/8/layout/hierarchy3"/>
    <dgm:cxn modelId="{461C7C57-6546-45EC-A26E-72F41704C56E}" type="presOf" srcId="{EF095799-14D2-4DFE-B3A0-0B8F03E343E0}" destId="{4CF22F6E-3D67-4685-9C98-ED7D3F16B163}" srcOrd="1" destOrd="0" presId="urn:microsoft.com/office/officeart/2005/8/layout/hierarchy3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53D447D4-229A-4C21-ACA3-704BF942E73B}" type="presOf" srcId="{EF095799-14D2-4DFE-B3A0-0B8F03E343E0}" destId="{3A0CF7B7-1DD5-4005-A65D-AB27A81B14EA}" srcOrd="0" destOrd="0" presId="urn:microsoft.com/office/officeart/2005/8/layout/hierarchy3"/>
    <dgm:cxn modelId="{5D45B811-B636-433B-A72A-70C8C0571A67}" type="presOf" srcId="{1B42161D-6E82-46A3-BAB0-C303D036C51C}" destId="{C9B56D1A-64DB-41A2-A2ED-FA3F0E4F6E2D}" srcOrd="0" destOrd="0" presId="urn:microsoft.com/office/officeart/2005/8/layout/hierarchy3"/>
    <dgm:cxn modelId="{5D700D6A-4B85-4797-A89A-9DF8591A2895}" type="presOf" srcId="{7908B64F-18B1-48E3-A266-37C3C413DE69}" destId="{E6626982-C5A4-4741-B157-3E4D20F0BFCF}" srcOrd="0" destOrd="0" presId="urn:microsoft.com/office/officeart/2005/8/layout/hierarchy3"/>
    <dgm:cxn modelId="{0C748F1B-6847-4BE4-A79B-D32138BBC297}" type="presParOf" srcId="{15CCAC0A-A7E6-4981-B458-6518058E5B2A}" destId="{6DDBB724-4646-4C39-A4A6-8358D9B57BE4}" srcOrd="0" destOrd="0" presId="urn:microsoft.com/office/officeart/2005/8/layout/hierarchy3"/>
    <dgm:cxn modelId="{EF69B9ED-593F-45BE-890C-97BEC6927760}" type="presParOf" srcId="{6DDBB724-4646-4C39-A4A6-8358D9B57BE4}" destId="{4EF7A39B-3CB5-4792-B4FE-6985A3482B8D}" srcOrd="0" destOrd="0" presId="urn:microsoft.com/office/officeart/2005/8/layout/hierarchy3"/>
    <dgm:cxn modelId="{F966B180-CD27-4F21-AE0E-E8471F5FD994}" type="presParOf" srcId="{4EF7A39B-3CB5-4792-B4FE-6985A3482B8D}" destId="{3A0CF7B7-1DD5-4005-A65D-AB27A81B14EA}" srcOrd="0" destOrd="0" presId="urn:microsoft.com/office/officeart/2005/8/layout/hierarchy3"/>
    <dgm:cxn modelId="{903BA148-333D-48CA-94FF-A480DEAC0E38}" type="presParOf" srcId="{4EF7A39B-3CB5-4792-B4FE-6985A3482B8D}" destId="{4CF22F6E-3D67-4685-9C98-ED7D3F16B163}" srcOrd="1" destOrd="0" presId="urn:microsoft.com/office/officeart/2005/8/layout/hierarchy3"/>
    <dgm:cxn modelId="{471DACF7-1AFD-4353-9A45-0C69B0756A7E}" type="presParOf" srcId="{6DDBB724-4646-4C39-A4A6-8358D9B57BE4}" destId="{BF3BCFAB-EDB2-43B3-AD7B-5E18C81FE7D4}" srcOrd="1" destOrd="0" presId="urn:microsoft.com/office/officeart/2005/8/layout/hierarchy3"/>
    <dgm:cxn modelId="{2B83AD51-C888-4505-8EA5-3E1FB382133A}" type="presParOf" srcId="{BF3BCFAB-EDB2-43B3-AD7B-5E18C81FE7D4}" destId="{C901C136-5EBE-4434-A5FF-D47D6EA30A37}" srcOrd="0" destOrd="0" presId="urn:microsoft.com/office/officeart/2005/8/layout/hierarchy3"/>
    <dgm:cxn modelId="{DDB1D92B-4FCA-481C-9547-E10498122DEB}" type="presParOf" srcId="{BF3BCFAB-EDB2-43B3-AD7B-5E18C81FE7D4}" destId="{2969BFDC-AA67-404D-9D17-BFAA1EF7D889}" srcOrd="1" destOrd="0" presId="urn:microsoft.com/office/officeart/2005/8/layout/hierarchy3"/>
    <dgm:cxn modelId="{65E06251-322D-4AB1-BCEC-FBDE0297D447}" type="presParOf" srcId="{BF3BCFAB-EDB2-43B3-AD7B-5E18C81FE7D4}" destId="{C9B56D1A-64DB-41A2-A2ED-FA3F0E4F6E2D}" srcOrd="2" destOrd="0" presId="urn:microsoft.com/office/officeart/2005/8/layout/hierarchy3"/>
    <dgm:cxn modelId="{0ECB9E95-54BE-41D6-A2D1-DCAB59250708}" type="presParOf" srcId="{BF3BCFAB-EDB2-43B3-AD7B-5E18C81FE7D4}" destId="{E6626982-C5A4-4741-B157-3E4D20F0BFCF}" srcOrd="3" destOrd="0" presId="urn:microsoft.com/office/officeart/2005/8/layout/hierarchy3"/>
    <dgm:cxn modelId="{C2AE974B-74FA-460A-A543-EAEAECD066DC}" type="presParOf" srcId="{BF3BCFAB-EDB2-43B3-AD7B-5E18C81FE7D4}" destId="{AE7D7429-CFDC-4938-AE06-1BEB869E8ECF}" srcOrd="4" destOrd="0" presId="urn:microsoft.com/office/officeart/2005/8/layout/hierarchy3"/>
    <dgm:cxn modelId="{42986DF8-109C-46A2-B2AD-D47E2147659A}" type="presParOf" srcId="{BF3BCFAB-EDB2-43B3-AD7B-5E18C81FE7D4}" destId="{AB869DB0-559A-4FBE-88BD-8F5DC791891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marL="0" algn="ctr" defTabSz="914400" rtl="0" eaLnBrk="1" fontAlgn="base" latinLnBrk="0" hangingPunct="1"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</dgm:pt>
    <dgm:pt modelId="{486C02DB-97F0-47E5-AE41-DC8D2C1A3A07}" type="pres">
      <dgm:prSet presAssocID="{4B89565E-5904-41F6-B13F-9BC08D5DEC86}" presName="arrow" presStyleLbl="bgShp" presStyleIdx="0" presStyleCnt="1" custScaleX="110502" custScaleY="91175" custLinFactNeighborX="12407" custLinFactNeighborY="1954"/>
      <dgm:spPr/>
      <dgm:t>
        <a:bodyPr/>
        <a:lstStyle/>
        <a:p>
          <a:endParaRPr lang="ru-RU"/>
        </a:p>
      </dgm:t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 custLinFactX="152217" custLinFactNeighborX="200000" custLinFactNeighborY="-558"/>
      <dgm:spPr/>
    </dgm:pt>
    <dgm:pt modelId="{05846817-5CB4-4F1B-A803-138D83F8350D}" type="pres">
      <dgm:prSet presAssocID="{F5080D61-89B5-4F05-A04E-731398146675}" presName="textBox4a" presStyleLbl="revTx" presStyleIdx="0" presStyleCnt="4" custScaleX="156152" custScaleY="39263" custLinFactNeighborX="48093" custLinFactNeighborY="-18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 custLinFactX="100000" custLinFactNeighborX="163689" custLinFactNeighborY="5829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 custLinFactX="88799" custLinFactNeighborX="100000" custLinFactNeighborY="12571"/>
      <dgm:spPr/>
      <dgm:t>
        <a:bodyPr/>
        <a:lstStyle/>
        <a:p>
          <a:endParaRPr lang="ru-RU"/>
        </a:p>
      </dgm:t>
    </dgm:pt>
    <dgm:pt modelId="{8FCC2E5A-DE4A-47E7-8D94-231FA4E0FE7A}" type="pres">
      <dgm:prSet presAssocID="{C4F3D5BD-19A6-431E-9F1A-0F697B462129}" presName="textBox4c" presStyleLbl="revTx" presStyleIdx="2" presStyleCnt="4" custScaleX="179380" custScaleY="18828" custLinFactNeighborX="72213" custLinFactNeighborY="-2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 custScaleX="129884" custScaleY="141098" custLinFactX="200000" custLinFactNeighborX="276650" custLinFactNeighborY="-61622"/>
      <dgm:spPr/>
      <dgm:t>
        <a:bodyPr/>
        <a:lstStyle/>
        <a:p>
          <a:endParaRPr lang="ru-RU"/>
        </a:p>
      </dgm:t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93BFEC53-85D7-44C1-81E4-B29DF76D6A20}" type="presOf" srcId="{4B89565E-5904-41F6-B13F-9BC08D5DEC86}" destId="{3A3E3121-0D35-45AB-8BA2-7BE3C752CF2F}" srcOrd="0" destOrd="0" presId="urn:microsoft.com/office/officeart/2005/8/layout/arrow2"/>
    <dgm:cxn modelId="{E36E595C-17AF-4CAE-A6E4-437B1BEBC370}" type="presOf" srcId="{44C0870B-B788-4202-924D-DC1B8BBB8EF3}" destId="{4C7C2C6E-0935-4800-9040-E1CBD884E9F4}" srcOrd="0" destOrd="0" presId="urn:microsoft.com/office/officeart/2005/8/layout/arrow2"/>
    <dgm:cxn modelId="{C7A93E39-D2DA-4287-9B98-5D33DF638388}" type="presOf" srcId="{14ABC2B3-56D0-4CE2-8908-5B8F6BDD427D}" destId="{095F3FB7-B084-40A9-A874-25EBCDB9FF61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6A347BC1-E0AC-4401-A536-8F6D0A5419D1}" type="presOf" srcId="{F5080D61-89B5-4F05-A04E-731398146675}" destId="{05846817-5CB4-4F1B-A803-138D83F8350D}" srcOrd="0" destOrd="0" presId="urn:microsoft.com/office/officeart/2005/8/layout/arrow2"/>
    <dgm:cxn modelId="{A410033E-7E04-47C7-AAB7-9B0905305AB8}" type="presOf" srcId="{C4F3D5BD-19A6-431E-9F1A-0F697B462129}" destId="{8FCC2E5A-DE4A-47E7-8D94-231FA4E0FE7A}" srcOrd="0" destOrd="0" presId="urn:microsoft.com/office/officeart/2005/8/layout/arrow2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9A85D06D-07C2-4F81-ABBF-E3774590186C}" type="presParOf" srcId="{3A3E3121-0D35-45AB-8BA2-7BE3C752CF2F}" destId="{486C02DB-97F0-47E5-AE41-DC8D2C1A3A07}" srcOrd="0" destOrd="0" presId="urn:microsoft.com/office/officeart/2005/8/layout/arrow2"/>
    <dgm:cxn modelId="{B930EF77-00BB-435B-9257-93A2C98F436B}" type="presParOf" srcId="{3A3E3121-0D35-45AB-8BA2-7BE3C752CF2F}" destId="{3FB8D9BF-6390-4558-A771-FF27BC13679C}" srcOrd="1" destOrd="0" presId="urn:microsoft.com/office/officeart/2005/8/layout/arrow2"/>
    <dgm:cxn modelId="{515FB016-B19C-4E02-8110-3439C0A54B9C}" type="presParOf" srcId="{3FB8D9BF-6390-4558-A771-FF27BC13679C}" destId="{49AB1F06-67F9-4C9A-B494-2B434C7040BF}" srcOrd="0" destOrd="0" presId="urn:microsoft.com/office/officeart/2005/8/layout/arrow2"/>
    <dgm:cxn modelId="{A2833821-84B1-46C3-BB97-2C8B2C9FEC8C}" type="presParOf" srcId="{3FB8D9BF-6390-4558-A771-FF27BC13679C}" destId="{05846817-5CB4-4F1B-A803-138D83F8350D}" srcOrd="1" destOrd="0" presId="urn:microsoft.com/office/officeart/2005/8/layout/arrow2"/>
    <dgm:cxn modelId="{B09AD6F2-ABCF-43D1-830B-F21338603010}" type="presParOf" srcId="{3FB8D9BF-6390-4558-A771-FF27BC13679C}" destId="{8FBE2196-4E3B-451D-ABAB-8565D1C1428B}" srcOrd="2" destOrd="0" presId="urn:microsoft.com/office/officeart/2005/8/layout/arrow2"/>
    <dgm:cxn modelId="{86470E09-956F-4665-BE37-4A4F054D8EDA}" type="presParOf" srcId="{3FB8D9BF-6390-4558-A771-FF27BC13679C}" destId="{4C7C2C6E-0935-4800-9040-E1CBD884E9F4}" srcOrd="3" destOrd="0" presId="urn:microsoft.com/office/officeart/2005/8/layout/arrow2"/>
    <dgm:cxn modelId="{AFE46361-05AD-4883-B09D-12E4B07FC5C9}" type="presParOf" srcId="{3FB8D9BF-6390-4558-A771-FF27BC13679C}" destId="{E66DE684-9329-4FE3-985B-CB5A58EF6A51}" srcOrd="4" destOrd="0" presId="urn:microsoft.com/office/officeart/2005/8/layout/arrow2"/>
    <dgm:cxn modelId="{ECFF1BEE-E6E4-44DB-8BFC-07D58E0DC989}" type="presParOf" srcId="{3FB8D9BF-6390-4558-A771-FF27BC13679C}" destId="{8FCC2E5A-DE4A-47E7-8D94-231FA4E0FE7A}" srcOrd="5" destOrd="0" presId="urn:microsoft.com/office/officeart/2005/8/layout/arrow2"/>
    <dgm:cxn modelId="{76028BCC-60FC-4BD4-9EDC-A87A98A02FAF}" type="presParOf" srcId="{3FB8D9BF-6390-4558-A771-FF27BC13679C}" destId="{02C73BCB-6D48-4E49-8D7A-ED5ECA17C4CE}" srcOrd="6" destOrd="0" presId="urn:microsoft.com/office/officeart/2005/8/layout/arrow2"/>
    <dgm:cxn modelId="{CF832C73-5E40-4671-A791-9A1347D6026B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550112-22B4-498B-AEE3-A083B8E02D0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5DEF940-B5B7-4450-B4BE-577BE508022C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 2 экспертов для аттестуемого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713F65-3FE0-4C17-AA46-66736E31CE9F}" type="parTrans" cxnId="{BCAE5910-E8C6-4D09-BD4D-758A52E78AA7}">
      <dgm:prSet/>
      <dgm:spPr/>
      <dgm:t>
        <a:bodyPr/>
        <a:lstStyle/>
        <a:p>
          <a:endParaRPr lang="ru-RU"/>
        </a:p>
      </dgm:t>
    </dgm:pt>
    <dgm:pt modelId="{1C808955-79B1-44BF-9211-CF8465508783}" type="sibTrans" cxnId="{BCAE5910-E8C6-4D09-BD4D-758A52E78AA7}">
      <dgm:prSet/>
      <dgm:spPr/>
      <dgm:t>
        <a:bodyPr/>
        <a:lstStyle/>
        <a:p>
          <a:endParaRPr lang="ru-RU"/>
        </a:p>
      </dgm:t>
    </dgm:pt>
    <dgm:pt modelId="{51BB8718-552E-4C8C-9058-9CE415314751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эксперты проводят экспертизу аттестуемых </a:t>
          </a:r>
          <a:r>
            <a: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 своего района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ED0FE7-4461-44EB-A636-A533B00DF944}" type="parTrans" cxnId="{BFA22896-8DC4-430C-A66F-032EFC2BEB93}">
      <dgm:prSet/>
      <dgm:spPr/>
      <dgm:t>
        <a:bodyPr/>
        <a:lstStyle/>
        <a:p>
          <a:endParaRPr lang="ru-RU"/>
        </a:p>
      </dgm:t>
    </dgm:pt>
    <dgm:pt modelId="{F61067FA-A4C7-4138-A068-21ED5EC8FFCD}" type="sibTrans" cxnId="{BFA22896-8DC4-430C-A66F-032EFC2BEB93}">
      <dgm:prSet/>
      <dgm:spPr/>
      <dgm:t>
        <a:bodyPr/>
        <a:lstStyle/>
        <a:p>
          <a:endParaRPr lang="ru-RU"/>
        </a:p>
      </dgm:t>
    </dgm:pt>
    <dgm:pt modelId="{8B441D1B-D8FC-450B-A432-1895E58E31F8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Внутренние эксперты проводят очную экспертизу у аттестуемых, внешние – заочную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7ACB4D-1D18-48B2-8039-FF5A7B6BB4E1}" type="parTrans" cxnId="{89B3AD83-68BC-477C-9BC5-F1D0E600A051}">
      <dgm:prSet/>
      <dgm:spPr/>
      <dgm:t>
        <a:bodyPr/>
        <a:lstStyle/>
        <a:p>
          <a:endParaRPr lang="ru-RU"/>
        </a:p>
      </dgm:t>
    </dgm:pt>
    <dgm:pt modelId="{0A65FC1D-506F-424E-A354-B34FDA638C49}" type="sibTrans" cxnId="{89B3AD83-68BC-477C-9BC5-F1D0E600A051}">
      <dgm:prSet/>
      <dgm:spPr/>
      <dgm:t>
        <a:bodyPr/>
        <a:lstStyle/>
        <a:p>
          <a:endParaRPr lang="ru-RU"/>
        </a:p>
      </dgm:t>
    </dgm:pt>
    <dgm:pt modelId="{5991B5D4-8CCF-49F1-BA14-8D156730C9C0}" type="pres">
      <dgm:prSet presAssocID="{BC550112-22B4-498B-AEE3-A083B8E02D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07C0B-7934-4BB9-A7DB-F4B155C5C8F0}" type="pres">
      <dgm:prSet presAssocID="{A5DEF940-B5B7-4450-B4BE-577BE508022C}" presName="parentLin" presStyleCnt="0"/>
      <dgm:spPr/>
    </dgm:pt>
    <dgm:pt modelId="{646FDCCB-FD77-46A8-9AC3-E9E88F1DC5FF}" type="pres">
      <dgm:prSet presAssocID="{A5DEF940-B5B7-4450-B4BE-577BE508022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41E83E-97A4-44FD-8D70-EB6E6A816EAF}" type="pres">
      <dgm:prSet presAssocID="{A5DEF940-B5B7-4450-B4BE-577BE508022C}" presName="parentText" presStyleLbl="node1" presStyleIdx="0" presStyleCnt="3" custScaleX="128641" custScaleY="777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87B33-652A-4FD8-8376-7896ED49713C}" type="pres">
      <dgm:prSet presAssocID="{A5DEF940-B5B7-4450-B4BE-577BE508022C}" presName="negativeSpace" presStyleCnt="0"/>
      <dgm:spPr/>
    </dgm:pt>
    <dgm:pt modelId="{24958868-248C-4E64-8ECA-5BA86EB43573}" type="pres">
      <dgm:prSet presAssocID="{A5DEF940-B5B7-4450-B4BE-577BE508022C}" presName="childText" presStyleLbl="conFgAcc1" presStyleIdx="0" presStyleCnt="3">
        <dgm:presLayoutVars>
          <dgm:bulletEnabled val="1"/>
        </dgm:presLayoutVars>
      </dgm:prSet>
      <dgm:spPr/>
    </dgm:pt>
    <dgm:pt modelId="{BD1F9C95-A2ED-4BE5-A71C-73CF71CE7B5D}" type="pres">
      <dgm:prSet presAssocID="{1C808955-79B1-44BF-9211-CF8465508783}" presName="spaceBetweenRectangles" presStyleCnt="0"/>
      <dgm:spPr/>
    </dgm:pt>
    <dgm:pt modelId="{34B27BC0-79A0-490D-AF75-CEDCF234643C}" type="pres">
      <dgm:prSet presAssocID="{51BB8718-552E-4C8C-9058-9CE415314751}" presName="parentLin" presStyleCnt="0"/>
      <dgm:spPr/>
    </dgm:pt>
    <dgm:pt modelId="{DB26D037-2EE8-4AAA-BF22-CBF768C95BB5}" type="pres">
      <dgm:prSet presAssocID="{51BB8718-552E-4C8C-9058-9CE4153147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CE2722-E83C-4899-9B0F-65B26296B4E6}" type="pres">
      <dgm:prSet presAssocID="{51BB8718-552E-4C8C-9058-9CE415314751}" presName="parentText" presStyleLbl="node1" presStyleIdx="1" presStyleCnt="3" custScaleX="129360" custScaleY="76048" custLinFactNeighborX="23927" custLinFactNeighborY="46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49235-2B46-4F83-97E0-CBB1D8E2A934}" type="pres">
      <dgm:prSet presAssocID="{51BB8718-552E-4C8C-9058-9CE415314751}" presName="negativeSpace" presStyleCnt="0"/>
      <dgm:spPr/>
    </dgm:pt>
    <dgm:pt modelId="{CFB02F0A-5E83-4CAD-A3E5-C3D3367E13AC}" type="pres">
      <dgm:prSet presAssocID="{51BB8718-552E-4C8C-9058-9CE415314751}" presName="childText" presStyleLbl="conFgAcc1" presStyleIdx="1" presStyleCnt="3">
        <dgm:presLayoutVars>
          <dgm:bulletEnabled val="1"/>
        </dgm:presLayoutVars>
      </dgm:prSet>
      <dgm:spPr/>
    </dgm:pt>
    <dgm:pt modelId="{A7BAF202-FB51-4A38-893C-DC279A16A6C3}" type="pres">
      <dgm:prSet presAssocID="{F61067FA-A4C7-4138-A068-21ED5EC8FFCD}" presName="spaceBetweenRectangles" presStyleCnt="0"/>
      <dgm:spPr/>
    </dgm:pt>
    <dgm:pt modelId="{81DAE788-2898-4710-A213-4A89C5268CE2}" type="pres">
      <dgm:prSet presAssocID="{8B441D1B-D8FC-450B-A432-1895E58E31F8}" presName="parentLin" presStyleCnt="0"/>
      <dgm:spPr/>
    </dgm:pt>
    <dgm:pt modelId="{622060E3-161C-4688-9C7D-A9702D7BD12D}" type="pres">
      <dgm:prSet presAssocID="{8B441D1B-D8FC-450B-A432-1895E58E31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0DCBD92-98BD-4E05-9892-4E833A00BD8F}" type="pres">
      <dgm:prSet presAssocID="{8B441D1B-D8FC-450B-A432-1895E58E31F8}" presName="parentText" presStyleLbl="node1" presStyleIdx="2" presStyleCnt="3" custScaleX="129360" custScaleY="756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60201-D90B-447E-B1EC-895B6547F9BE}" type="pres">
      <dgm:prSet presAssocID="{8B441D1B-D8FC-450B-A432-1895E58E31F8}" presName="negativeSpace" presStyleCnt="0"/>
      <dgm:spPr/>
    </dgm:pt>
    <dgm:pt modelId="{6370BC4B-1573-467A-885C-7F3FFA778925}" type="pres">
      <dgm:prSet presAssocID="{8B441D1B-D8FC-450B-A432-1895E58E31F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F19E3D7-4FC5-4163-9B97-ABC768D47E3B}" type="presOf" srcId="{8B441D1B-D8FC-450B-A432-1895E58E31F8}" destId="{A0DCBD92-98BD-4E05-9892-4E833A00BD8F}" srcOrd="1" destOrd="0" presId="urn:microsoft.com/office/officeart/2005/8/layout/list1"/>
    <dgm:cxn modelId="{B126E7B3-D262-4A54-BC24-A9308449DCB6}" type="presOf" srcId="{51BB8718-552E-4C8C-9058-9CE415314751}" destId="{CDCE2722-E83C-4899-9B0F-65B26296B4E6}" srcOrd="1" destOrd="0" presId="urn:microsoft.com/office/officeart/2005/8/layout/list1"/>
    <dgm:cxn modelId="{551952BE-DDA5-4F29-8829-3A75E92D028D}" type="presOf" srcId="{BC550112-22B4-498B-AEE3-A083B8E02D06}" destId="{5991B5D4-8CCF-49F1-BA14-8D156730C9C0}" srcOrd="0" destOrd="0" presId="urn:microsoft.com/office/officeart/2005/8/layout/list1"/>
    <dgm:cxn modelId="{89B3AD83-68BC-477C-9BC5-F1D0E600A051}" srcId="{BC550112-22B4-498B-AEE3-A083B8E02D06}" destId="{8B441D1B-D8FC-450B-A432-1895E58E31F8}" srcOrd="2" destOrd="0" parTransId="{927ACB4D-1D18-48B2-8039-FF5A7B6BB4E1}" sibTransId="{0A65FC1D-506F-424E-A354-B34FDA638C49}"/>
    <dgm:cxn modelId="{BFA22896-8DC4-430C-A66F-032EFC2BEB93}" srcId="{BC550112-22B4-498B-AEE3-A083B8E02D06}" destId="{51BB8718-552E-4C8C-9058-9CE415314751}" srcOrd="1" destOrd="0" parTransId="{EEED0FE7-4461-44EB-A636-A533B00DF944}" sibTransId="{F61067FA-A4C7-4138-A068-21ED5EC8FFCD}"/>
    <dgm:cxn modelId="{BCAE5910-E8C6-4D09-BD4D-758A52E78AA7}" srcId="{BC550112-22B4-498B-AEE3-A083B8E02D06}" destId="{A5DEF940-B5B7-4450-B4BE-577BE508022C}" srcOrd="0" destOrd="0" parTransId="{8E713F65-3FE0-4C17-AA46-66736E31CE9F}" sibTransId="{1C808955-79B1-44BF-9211-CF8465508783}"/>
    <dgm:cxn modelId="{A744E44F-5FC2-4A2A-9575-EB310CB6F658}" type="presOf" srcId="{A5DEF940-B5B7-4450-B4BE-577BE508022C}" destId="{D341E83E-97A4-44FD-8D70-EB6E6A816EAF}" srcOrd="1" destOrd="0" presId="urn:microsoft.com/office/officeart/2005/8/layout/list1"/>
    <dgm:cxn modelId="{75289CFA-9244-4080-A1D5-B37CC65F342A}" type="presOf" srcId="{8B441D1B-D8FC-450B-A432-1895E58E31F8}" destId="{622060E3-161C-4688-9C7D-A9702D7BD12D}" srcOrd="0" destOrd="0" presId="urn:microsoft.com/office/officeart/2005/8/layout/list1"/>
    <dgm:cxn modelId="{2013AEAB-CFAA-4C48-BCF0-95DB651F85C7}" type="presOf" srcId="{51BB8718-552E-4C8C-9058-9CE415314751}" destId="{DB26D037-2EE8-4AAA-BF22-CBF768C95BB5}" srcOrd="0" destOrd="0" presId="urn:microsoft.com/office/officeart/2005/8/layout/list1"/>
    <dgm:cxn modelId="{F0309758-794B-4695-80FD-B130FF8A2B75}" type="presOf" srcId="{A5DEF940-B5B7-4450-B4BE-577BE508022C}" destId="{646FDCCB-FD77-46A8-9AC3-E9E88F1DC5FF}" srcOrd="0" destOrd="0" presId="urn:microsoft.com/office/officeart/2005/8/layout/list1"/>
    <dgm:cxn modelId="{BA7F5977-7235-40B4-A0EB-36A529E72411}" type="presParOf" srcId="{5991B5D4-8CCF-49F1-BA14-8D156730C9C0}" destId="{2BF07C0B-7934-4BB9-A7DB-F4B155C5C8F0}" srcOrd="0" destOrd="0" presId="urn:microsoft.com/office/officeart/2005/8/layout/list1"/>
    <dgm:cxn modelId="{4A096B83-370E-446F-9C40-091B025F126A}" type="presParOf" srcId="{2BF07C0B-7934-4BB9-A7DB-F4B155C5C8F0}" destId="{646FDCCB-FD77-46A8-9AC3-E9E88F1DC5FF}" srcOrd="0" destOrd="0" presId="urn:microsoft.com/office/officeart/2005/8/layout/list1"/>
    <dgm:cxn modelId="{D6A8D12E-666B-49DC-93F2-270948FF76A3}" type="presParOf" srcId="{2BF07C0B-7934-4BB9-A7DB-F4B155C5C8F0}" destId="{D341E83E-97A4-44FD-8D70-EB6E6A816EAF}" srcOrd="1" destOrd="0" presId="urn:microsoft.com/office/officeart/2005/8/layout/list1"/>
    <dgm:cxn modelId="{56CDCB06-EF9E-4CAB-82A4-D995598D03D7}" type="presParOf" srcId="{5991B5D4-8CCF-49F1-BA14-8D156730C9C0}" destId="{83387B33-652A-4FD8-8376-7896ED49713C}" srcOrd="1" destOrd="0" presId="urn:microsoft.com/office/officeart/2005/8/layout/list1"/>
    <dgm:cxn modelId="{11D1243D-946C-4E10-A320-48C9A59B2FE6}" type="presParOf" srcId="{5991B5D4-8CCF-49F1-BA14-8D156730C9C0}" destId="{24958868-248C-4E64-8ECA-5BA86EB43573}" srcOrd="2" destOrd="0" presId="urn:microsoft.com/office/officeart/2005/8/layout/list1"/>
    <dgm:cxn modelId="{F3967B73-A9AC-4F30-A52A-CDD61FBBA49C}" type="presParOf" srcId="{5991B5D4-8CCF-49F1-BA14-8D156730C9C0}" destId="{BD1F9C95-A2ED-4BE5-A71C-73CF71CE7B5D}" srcOrd="3" destOrd="0" presId="urn:microsoft.com/office/officeart/2005/8/layout/list1"/>
    <dgm:cxn modelId="{ADC80A77-CDD4-4145-A5D3-CA5C7297BDCF}" type="presParOf" srcId="{5991B5D4-8CCF-49F1-BA14-8D156730C9C0}" destId="{34B27BC0-79A0-490D-AF75-CEDCF234643C}" srcOrd="4" destOrd="0" presId="urn:microsoft.com/office/officeart/2005/8/layout/list1"/>
    <dgm:cxn modelId="{534D2003-6CB5-4392-BC92-3D4713CA95B4}" type="presParOf" srcId="{34B27BC0-79A0-490D-AF75-CEDCF234643C}" destId="{DB26D037-2EE8-4AAA-BF22-CBF768C95BB5}" srcOrd="0" destOrd="0" presId="urn:microsoft.com/office/officeart/2005/8/layout/list1"/>
    <dgm:cxn modelId="{D33EA0D1-CCEB-4F29-A08B-152A30DFC44D}" type="presParOf" srcId="{34B27BC0-79A0-490D-AF75-CEDCF234643C}" destId="{CDCE2722-E83C-4899-9B0F-65B26296B4E6}" srcOrd="1" destOrd="0" presId="urn:microsoft.com/office/officeart/2005/8/layout/list1"/>
    <dgm:cxn modelId="{C6B68A0E-DA01-4430-AED5-8EC30FCC4C84}" type="presParOf" srcId="{5991B5D4-8CCF-49F1-BA14-8D156730C9C0}" destId="{51D49235-2B46-4F83-97E0-CBB1D8E2A934}" srcOrd="5" destOrd="0" presId="urn:microsoft.com/office/officeart/2005/8/layout/list1"/>
    <dgm:cxn modelId="{34C6C71F-2852-42D3-A505-830A3302441D}" type="presParOf" srcId="{5991B5D4-8CCF-49F1-BA14-8D156730C9C0}" destId="{CFB02F0A-5E83-4CAD-A3E5-C3D3367E13AC}" srcOrd="6" destOrd="0" presId="urn:microsoft.com/office/officeart/2005/8/layout/list1"/>
    <dgm:cxn modelId="{5F8DAA08-A6A0-4539-981F-742E8E12927D}" type="presParOf" srcId="{5991B5D4-8CCF-49F1-BA14-8D156730C9C0}" destId="{A7BAF202-FB51-4A38-893C-DC279A16A6C3}" srcOrd="7" destOrd="0" presId="urn:microsoft.com/office/officeart/2005/8/layout/list1"/>
    <dgm:cxn modelId="{E458699B-6F6F-4B29-8ED4-E5218BBC97E5}" type="presParOf" srcId="{5991B5D4-8CCF-49F1-BA14-8D156730C9C0}" destId="{81DAE788-2898-4710-A213-4A89C5268CE2}" srcOrd="8" destOrd="0" presId="urn:microsoft.com/office/officeart/2005/8/layout/list1"/>
    <dgm:cxn modelId="{4E2D92F6-15BF-4FDB-9CB3-F5E645795FA5}" type="presParOf" srcId="{81DAE788-2898-4710-A213-4A89C5268CE2}" destId="{622060E3-161C-4688-9C7D-A9702D7BD12D}" srcOrd="0" destOrd="0" presId="urn:microsoft.com/office/officeart/2005/8/layout/list1"/>
    <dgm:cxn modelId="{28164C82-0929-479A-BE19-0979B7157599}" type="presParOf" srcId="{81DAE788-2898-4710-A213-4A89C5268CE2}" destId="{A0DCBD92-98BD-4E05-9892-4E833A00BD8F}" srcOrd="1" destOrd="0" presId="urn:microsoft.com/office/officeart/2005/8/layout/list1"/>
    <dgm:cxn modelId="{6BCFBA27-6B3A-4DF2-8C3C-07661C6D6E7A}" type="presParOf" srcId="{5991B5D4-8CCF-49F1-BA14-8D156730C9C0}" destId="{F9E60201-D90B-447E-B1EC-895B6547F9BE}" srcOrd="9" destOrd="0" presId="urn:microsoft.com/office/officeart/2005/8/layout/list1"/>
    <dgm:cxn modelId="{9433F32F-E928-4C18-853D-9F2092D3652D}" type="presParOf" srcId="{5991B5D4-8CCF-49F1-BA14-8D156730C9C0}" destId="{6370BC4B-1573-467A-885C-7F3FFA77892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550112-22B4-498B-AEE3-A083B8E02D0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5DEF940-B5B7-4450-B4BE-577BE508022C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Заполнение личных кабинетов аттестуемых, отсутствие стендов по аттестации, не информированность аттестуемых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713F65-3FE0-4C17-AA46-66736E31CE9F}" type="parTrans" cxnId="{BCAE5910-E8C6-4D09-BD4D-758A52E78AA7}">
      <dgm:prSet/>
      <dgm:spPr/>
      <dgm:t>
        <a:bodyPr/>
        <a:lstStyle/>
        <a:p>
          <a:endParaRPr lang="ru-RU"/>
        </a:p>
      </dgm:t>
    </dgm:pt>
    <dgm:pt modelId="{1C808955-79B1-44BF-9211-CF8465508783}" type="sibTrans" cxnId="{BCAE5910-E8C6-4D09-BD4D-758A52E78AA7}">
      <dgm:prSet/>
      <dgm:spPr/>
      <dgm:t>
        <a:bodyPr/>
        <a:lstStyle/>
        <a:p>
          <a:endParaRPr lang="ru-RU"/>
        </a:p>
      </dgm:t>
    </dgm:pt>
    <dgm:pt modelId="{51BB8718-552E-4C8C-9058-9CE415314751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Отсутствие нужных экспертов,  анализа  итогов тестирования, необъективность мониторинга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ED0FE7-4461-44EB-A636-A533B00DF944}" type="parTrans" cxnId="{BFA22896-8DC4-430C-A66F-032EFC2BEB93}">
      <dgm:prSet/>
      <dgm:spPr/>
      <dgm:t>
        <a:bodyPr/>
        <a:lstStyle/>
        <a:p>
          <a:endParaRPr lang="ru-RU"/>
        </a:p>
      </dgm:t>
    </dgm:pt>
    <dgm:pt modelId="{F61067FA-A4C7-4138-A068-21ED5EC8FFCD}" type="sibTrans" cxnId="{BFA22896-8DC4-430C-A66F-032EFC2BEB93}">
      <dgm:prSet/>
      <dgm:spPr/>
      <dgm:t>
        <a:bodyPr/>
        <a:lstStyle/>
        <a:p>
          <a:endParaRPr lang="ru-RU"/>
        </a:p>
      </dgm:t>
    </dgm:pt>
    <dgm:pt modelId="{8B441D1B-D8FC-450B-A432-1895E58E31F8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Внутренние эксперты не на должном уровне          проводят очную экспертизу у аттестуемых, внешние – заочную.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7ACB4D-1D18-48B2-8039-FF5A7B6BB4E1}" type="parTrans" cxnId="{89B3AD83-68BC-477C-9BC5-F1D0E600A051}">
      <dgm:prSet/>
      <dgm:spPr/>
      <dgm:t>
        <a:bodyPr/>
        <a:lstStyle/>
        <a:p>
          <a:endParaRPr lang="ru-RU"/>
        </a:p>
      </dgm:t>
    </dgm:pt>
    <dgm:pt modelId="{0A65FC1D-506F-424E-A354-B34FDA638C49}" type="sibTrans" cxnId="{89B3AD83-68BC-477C-9BC5-F1D0E600A051}">
      <dgm:prSet/>
      <dgm:spPr/>
      <dgm:t>
        <a:bodyPr/>
        <a:lstStyle/>
        <a:p>
          <a:endParaRPr lang="ru-RU"/>
        </a:p>
      </dgm:t>
    </dgm:pt>
    <dgm:pt modelId="{5991B5D4-8CCF-49F1-BA14-8D156730C9C0}" type="pres">
      <dgm:prSet presAssocID="{BC550112-22B4-498B-AEE3-A083B8E02D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07C0B-7934-4BB9-A7DB-F4B155C5C8F0}" type="pres">
      <dgm:prSet presAssocID="{A5DEF940-B5B7-4450-B4BE-577BE508022C}" presName="parentLin" presStyleCnt="0"/>
      <dgm:spPr/>
    </dgm:pt>
    <dgm:pt modelId="{646FDCCB-FD77-46A8-9AC3-E9E88F1DC5FF}" type="pres">
      <dgm:prSet presAssocID="{A5DEF940-B5B7-4450-B4BE-577BE508022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41E83E-97A4-44FD-8D70-EB6E6A816EAF}" type="pres">
      <dgm:prSet presAssocID="{A5DEF940-B5B7-4450-B4BE-577BE508022C}" presName="parentText" presStyleLbl="node1" presStyleIdx="0" presStyleCnt="3" custScaleX="128641" custScaleY="204714" custLinFactNeighborX="-27975" custLinFactNeighborY="23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87B33-652A-4FD8-8376-7896ED49713C}" type="pres">
      <dgm:prSet presAssocID="{A5DEF940-B5B7-4450-B4BE-577BE508022C}" presName="negativeSpace" presStyleCnt="0"/>
      <dgm:spPr/>
    </dgm:pt>
    <dgm:pt modelId="{24958868-248C-4E64-8ECA-5BA86EB43573}" type="pres">
      <dgm:prSet presAssocID="{A5DEF940-B5B7-4450-B4BE-577BE508022C}" presName="childText" presStyleLbl="conFgAcc1" presStyleIdx="0" presStyleCnt="3">
        <dgm:presLayoutVars>
          <dgm:bulletEnabled val="1"/>
        </dgm:presLayoutVars>
      </dgm:prSet>
      <dgm:spPr/>
    </dgm:pt>
    <dgm:pt modelId="{BD1F9C95-A2ED-4BE5-A71C-73CF71CE7B5D}" type="pres">
      <dgm:prSet presAssocID="{1C808955-79B1-44BF-9211-CF8465508783}" presName="spaceBetweenRectangles" presStyleCnt="0"/>
      <dgm:spPr/>
    </dgm:pt>
    <dgm:pt modelId="{34B27BC0-79A0-490D-AF75-CEDCF234643C}" type="pres">
      <dgm:prSet presAssocID="{51BB8718-552E-4C8C-9058-9CE415314751}" presName="parentLin" presStyleCnt="0"/>
      <dgm:spPr/>
    </dgm:pt>
    <dgm:pt modelId="{DB26D037-2EE8-4AAA-BF22-CBF768C95BB5}" type="pres">
      <dgm:prSet presAssocID="{51BB8718-552E-4C8C-9058-9CE4153147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CE2722-E83C-4899-9B0F-65B26296B4E6}" type="pres">
      <dgm:prSet presAssocID="{51BB8718-552E-4C8C-9058-9CE415314751}" presName="parentText" presStyleLbl="node1" presStyleIdx="1" presStyleCnt="3" custScaleX="129360" custScaleY="142235" custLinFactNeighborX="23927" custLinFactNeighborY="46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49235-2B46-4F83-97E0-CBB1D8E2A934}" type="pres">
      <dgm:prSet presAssocID="{51BB8718-552E-4C8C-9058-9CE415314751}" presName="negativeSpace" presStyleCnt="0"/>
      <dgm:spPr/>
    </dgm:pt>
    <dgm:pt modelId="{CFB02F0A-5E83-4CAD-A3E5-C3D3367E13AC}" type="pres">
      <dgm:prSet presAssocID="{51BB8718-552E-4C8C-9058-9CE415314751}" presName="childText" presStyleLbl="conFgAcc1" presStyleIdx="1" presStyleCnt="3">
        <dgm:presLayoutVars>
          <dgm:bulletEnabled val="1"/>
        </dgm:presLayoutVars>
      </dgm:prSet>
      <dgm:spPr/>
    </dgm:pt>
    <dgm:pt modelId="{A7BAF202-FB51-4A38-893C-DC279A16A6C3}" type="pres">
      <dgm:prSet presAssocID="{F61067FA-A4C7-4138-A068-21ED5EC8FFCD}" presName="spaceBetweenRectangles" presStyleCnt="0"/>
      <dgm:spPr/>
    </dgm:pt>
    <dgm:pt modelId="{81DAE788-2898-4710-A213-4A89C5268CE2}" type="pres">
      <dgm:prSet presAssocID="{8B441D1B-D8FC-450B-A432-1895E58E31F8}" presName="parentLin" presStyleCnt="0"/>
      <dgm:spPr/>
    </dgm:pt>
    <dgm:pt modelId="{622060E3-161C-4688-9C7D-A9702D7BD12D}" type="pres">
      <dgm:prSet presAssocID="{8B441D1B-D8FC-450B-A432-1895E58E31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0DCBD92-98BD-4E05-9892-4E833A00BD8F}" type="pres">
      <dgm:prSet presAssocID="{8B441D1B-D8FC-450B-A432-1895E58E31F8}" presName="parentText" presStyleLbl="node1" presStyleIdx="2" presStyleCnt="3" custScaleX="133423" custScaleY="1465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60201-D90B-447E-B1EC-895B6547F9BE}" type="pres">
      <dgm:prSet presAssocID="{8B441D1B-D8FC-450B-A432-1895E58E31F8}" presName="negativeSpace" presStyleCnt="0"/>
      <dgm:spPr/>
    </dgm:pt>
    <dgm:pt modelId="{6370BC4B-1573-467A-885C-7F3FFA778925}" type="pres">
      <dgm:prSet presAssocID="{8B441D1B-D8FC-450B-A432-1895E58E31F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F19E3D7-4FC5-4163-9B97-ABC768D47E3B}" type="presOf" srcId="{8B441D1B-D8FC-450B-A432-1895E58E31F8}" destId="{A0DCBD92-98BD-4E05-9892-4E833A00BD8F}" srcOrd="1" destOrd="0" presId="urn:microsoft.com/office/officeart/2005/8/layout/list1"/>
    <dgm:cxn modelId="{B126E7B3-D262-4A54-BC24-A9308449DCB6}" type="presOf" srcId="{51BB8718-552E-4C8C-9058-9CE415314751}" destId="{CDCE2722-E83C-4899-9B0F-65B26296B4E6}" srcOrd="1" destOrd="0" presId="urn:microsoft.com/office/officeart/2005/8/layout/list1"/>
    <dgm:cxn modelId="{551952BE-DDA5-4F29-8829-3A75E92D028D}" type="presOf" srcId="{BC550112-22B4-498B-AEE3-A083B8E02D06}" destId="{5991B5D4-8CCF-49F1-BA14-8D156730C9C0}" srcOrd="0" destOrd="0" presId="urn:microsoft.com/office/officeart/2005/8/layout/list1"/>
    <dgm:cxn modelId="{89B3AD83-68BC-477C-9BC5-F1D0E600A051}" srcId="{BC550112-22B4-498B-AEE3-A083B8E02D06}" destId="{8B441D1B-D8FC-450B-A432-1895E58E31F8}" srcOrd="2" destOrd="0" parTransId="{927ACB4D-1D18-48B2-8039-FF5A7B6BB4E1}" sibTransId="{0A65FC1D-506F-424E-A354-B34FDA638C49}"/>
    <dgm:cxn modelId="{BFA22896-8DC4-430C-A66F-032EFC2BEB93}" srcId="{BC550112-22B4-498B-AEE3-A083B8E02D06}" destId="{51BB8718-552E-4C8C-9058-9CE415314751}" srcOrd="1" destOrd="0" parTransId="{EEED0FE7-4461-44EB-A636-A533B00DF944}" sibTransId="{F61067FA-A4C7-4138-A068-21ED5EC8FFCD}"/>
    <dgm:cxn modelId="{BCAE5910-E8C6-4D09-BD4D-758A52E78AA7}" srcId="{BC550112-22B4-498B-AEE3-A083B8E02D06}" destId="{A5DEF940-B5B7-4450-B4BE-577BE508022C}" srcOrd="0" destOrd="0" parTransId="{8E713F65-3FE0-4C17-AA46-66736E31CE9F}" sibTransId="{1C808955-79B1-44BF-9211-CF8465508783}"/>
    <dgm:cxn modelId="{A744E44F-5FC2-4A2A-9575-EB310CB6F658}" type="presOf" srcId="{A5DEF940-B5B7-4450-B4BE-577BE508022C}" destId="{D341E83E-97A4-44FD-8D70-EB6E6A816EAF}" srcOrd="1" destOrd="0" presId="urn:microsoft.com/office/officeart/2005/8/layout/list1"/>
    <dgm:cxn modelId="{75289CFA-9244-4080-A1D5-B37CC65F342A}" type="presOf" srcId="{8B441D1B-D8FC-450B-A432-1895E58E31F8}" destId="{622060E3-161C-4688-9C7D-A9702D7BD12D}" srcOrd="0" destOrd="0" presId="urn:microsoft.com/office/officeart/2005/8/layout/list1"/>
    <dgm:cxn modelId="{2013AEAB-CFAA-4C48-BCF0-95DB651F85C7}" type="presOf" srcId="{51BB8718-552E-4C8C-9058-9CE415314751}" destId="{DB26D037-2EE8-4AAA-BF22-CBF768C95BB5}" srcOrd="0" destOrd="0" presId="urn:microsoft.com/office/officeart/2005/8/layout/list1"/>
    <dgm:cxn modelId="{F0309758-794B-4695-80FD-B130FF8A2B75}" type="presOf" srcId="{A5DEF940-B5B7-4450-B4BE-577BE508022C}" destId="{646FDCCB-FD77-46A8-9AC3-E9E88F1DC5FF}" srcOrd="0" destOrd="0" presId="urn:microsoft.com/office/officeart/2005/8/layout/list1"/>
    <dgm:cxn modelId="{BA7F5977-7235-40B4-A0EB-36A529E72411}" type="presParOf" srcId="{5991B5D4-8CCF-49F1-BA14-8D156730C9C0}" destId="{2BF07C0B-7934-4BB9-A7DB-F4B155C5C8F0}" srcOrd="0" destOrd="0" presId="urn:microsoft.com/office/officeart/2005/8/layout/list1"/>
    <dgm:cxn modelId="{4A096B83-370E-446F-9C40-091B025F126A}" type="presParOf" srcId="{2BF07C0B-7934-4BB9-A7DB-F4B155C5C8F0}" destId="{646FDCCB-FD77-46A8-9AC3-E9E88F1DC5FF}" srcOrd="0" destOrd="0" presId="urn:microsoft.com/office/officeart/2005/8/layout/list1"/>
    <dgm:cxn modelId="{D6A8D12E-666B-49DC-93F2-270948FF76A3}" type="presParOf" srcId="{2BF07C0B-7934-4BB9-A7DB-F4B155C5C8F0}" destId="{D341E83E-97A4-44FD-8D70-EB6E6A816EAF}" srcOrd="1" destOrd="0" presId="urn:microsoft.com/office/officeart/2005/8/layout/list1"/>
    <dgm:cxn modelId="{56CDCB06-EF9E-4CAB-82A4-D995598D03D7}" type="presParOf" srcId="{5991B5D4-8CCF-49F1-BA14-8D156730C9C0}" destId="{83387B33-652A-4FD8-8376-7896ED49713C}" srcOrd="1" destOrd="0" presId="urn:microsoft.com/office/officeart/2005/8/layout/list1"/>
    <dgm:cxn modelId="{11D1243D-946C-4E10-A320-48C9A59B2FE6}" type="presParOf" srcId="{5991B5D4-8CCF-49F1-BA14-8D156730C9C0}" destId="{24958868-248C-4E64-8ECA-5BA86EB43573}" srcOrd="2" destOrd="0" presId="urn:microsoft.com/office/officeart/2005/8/layout/list1"/>
    <dgm:cxn modelId="{F3967B73-A9AC-4F30-A52A-CDD61FBBA49C}" type="presParOf" srcId="{5991B5D4-8CCF-49F1-BA14-8D156730C9C0}" destId="{BD1F9C95-A2ED-4BE5-A71C-73CF71CE7B5D}" srcOrd="3" destOrd="0" presId="urn:microsoft.com/office/officeart/2005/8/layout/list1"/>
    <dgm:cxn modelId="{ADC80A77-CDD4-4145-A5D3-CA5C7297BDCF}" type="presParOf" srcId="{5991B5D4-8CCF-49F1-BA14-8D156730C9C0}" destId="{34B27BC0-79A0-490D-AF75-CEDCF234643C}" srcOrd="4" destOrd="0" presId="urn:microsoft.com/office/officeart/2005/8/layout/list1"/>
    <dgm:cxn modelId="{534D2003-6CB5-4392-BC92-3D4713CA95B4}" type="presParOf" srcId="{34B27BC0-79A0-490D-AF75-CEDCF234643C}" destId="{DB26D037-2EE8-4AAA-BF22-CBF768C95BB5}" srcOrd="0" destOrd="0" presId="urn:microsoft.com/office/officeart/2005/8/layout/list1"/>
    <dgm:cxn modelId="{D33EA0D1-CCEB-4F29-A08B-152A30DFC44D}" type="presParOf" srcId="{34B27BC0-79A0-490D-AF75-CEDCF234643C}" destId="{CDCE2722-E83C-4899-9B0F-65B26296B4E6}" srcOrd="1" destOrd="0" presId="urn:microsoft.com/office/officeart/2005/8/layout/list1"/>
    <dgm:cxn modelId="{C6B68A0E-DA01-4430-AED5-8EC30FCC4C84}" type="presParOf" srcId="{5991B5D4-8CCF-49F1-BA14-8D156730C9C0}" destId="{51D49235-2B46-4F83-97E0-CBB1D8E2A934}" srcOrd="5" destOrd="0" presId="urn:microsoft.com/office/officeart/2005/8/layout/list1"/>
    <dgm:cxn modelId="{34C6C71F-2852-42D3-A505-830A3302441D}" type="presParOf" srcId="{5991B5D4-8CCF-49F1-BA14-8D156730C9C0}" destId="{CFB02F0A-5E83-4CAD-A3E5-C3D3367E13AC}" srcOrd="6" destOrd="0" presId="urn:microsoft.com/office/officeart/2005/8/layout/list1"/>
    <dgm:cxn modelId="{5F8DAA08-A6A0-4539-981F-742E8E12927D}" type="presParOf" srcId="{5991B5D4-8CCF-49F1-BA14-8D156730C9C0}" destId="{A7BAF202-FB51-4A38-893C-DC279A16A6C3}" srcOrd="7" destOrd="0" presId="urn:microsoft.com/office/officeart/2005/8/layout/list1"/>
    <dgm:cxn modelId="{E458699B-6F6F-4B29-8ED4-E5218BBC97E5}" type="presParOf" srcId="{5991B5D4-8CCF-49F1-BA14-8D156730C9C0}" destId="{81DAE788-2898-4710-A213-4A89C5268CE2}" srcOrd="8" destOrd="0" presId="urn:microsoft.com/office/officeart/2005/8/layout/list1"/>
    <dgm:cxn modelId="{4E2D92F6-15BF-4FDB-9CB3-F5E645795FA5}" type="presParOf" srcId="{81DAE788-2898-4710-A213-4A89C5268CE2}" destId="{622060E3-161C-4688-9C7D-A9702D7BD12D}" srcOrd="0" destOrd="0" presId="urn:microsoft.com/office/officeart/2005/8/layout/list1"/>
    <dgm:cxn modelId="{28164C82-0929-479A-BE19-0979B7157599}" type="presParOf" srcId="{81DAE788-2898-4710-A213-4A89C5268CE2}" destId="{A0DCBD92-98BD-4E05-9892-4E833A00BD8F}" srcOrd="1" destOrd="0" presId="urn:microsoft.com/office/officeart/2005/8/layout/list1"/>
    <dgm:cxn modelId="{6BCFBA27-6B3A-4DF2-8C3C-07661C6D6E7A}" type="presParOf" srcId="{5991B5D4-8CCF-49F1-BA14-8D156730C9C0}" destId="{F9E60201-D90B-447E-B1EC-895B6547F9BE}" srcOrd="9" destOrd="0" presId="urn:microsoft.com/office/officeart/2005/8/layout/list1"/>
    <dgm:cxn modelId="{9433F32F-E928-4C18-853D-9F2092D3652D}" type="presParOf" srcId="{5991B5D4-8CCF-49F1-BA14-8D156730C9C0}" destId="{6370BC4B-1573-467A-885C-7F3FFA77892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D8120A-C075-4AC1-BDA2-72EF0E21BF7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988D429D-D6DF-47A2-9A16-C12C66A3939F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rgbClr val="FF0000"/>
              </a:solidFill>
              <a:effectLst/>
            </a:rPr>
            <a:t>Прием заявлений</a:t>
          </a:r>
        </a:p>
      </dgm:t>
    </dgm:pt>
    <dgm:pt modelId="{BE81585A-FD1B-426C-9963-7E2AECBED735}" type="parTrans" cxnId="{9DF327C7-354A-4C9E-929F-887C29365924}">
      <dgm:prSet/>
      <dgm:spPr/>
      <dgm:t>
        <a:bodyPr/>
        <a:lstStyle/>
        <a:p>
          <a:endParaRPr lang="ru-RU"/>
        </a:p>
      </dgm:t>
    </dgm:pt>
    <dgm:pt modelId="{EAD5168F-B996-4A4D-8D3F-01E763B05013}" type="sibTrans" cxnId="{9DF327C7-354A-4C9E-929F-887C29365924}">
      <dgm:prSet/>
      <dgm:spPr/>
      <dgm:t>
        <a:bodyPr/>
        <a:lstStyle/>
        <a:p>
          <a:endParaRPr lang="ru-RU"/>
        </a:p>
      </dgm:t>
    </dgm:pt>
    <dgm:pt modelId="{96EACB17-F153-4169-9D70-9037DD4666B7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rgbClr val="FF0000"/>
              </a:solidFill>
              <a:effectLst/>
            </a:rPr>
            <a:t>Экспертиза</a:t>
          </a:r>
        </a:p>
      </dgm:t>
    </dgm:pt>
    <dgm:pt modelId="{183B99DC-A693-441D-8920-DDEAB62F408F}" type="parTrans" cxnId="{AC959B1D-C78C-473E-A7BA-EEE99BD255BF}">
      <dgm:prSet/>
      <dgm:spPr/>
      <dgm:t>
        <a:bodyPr/>
        <a:lstStyle/>
        <a:p>
          <a:endParaRPr lang="ru-RU"/>
        </a:p>
      </dgm:t>
    </dgm:pt>
    <dgm:pt modelId="{7BFB89D3-135C-4771-AFAD-68EF448C3322}" type="sibTrans" cxnId="{AC959B1D-C78C-473E-A7BA-EEE99BD255BF}">
      <dgm:prSet/>
      <dgm:spPr/>
      <dgm:t>
        <a:bodyPr/>
        <a:lstStyle/>
        <a:p>
          <a:endParaRPr lang="ru-RU"/>
        </a:p>
      </dgm:t>
    </dgm:pt>
    <dgm:pt modelId="{8F81AB15-789B-4C14-94C5-E895FF0748D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dirty="0" smtClean="0">
              <a:solidFill>
                <a:srgbClr val="FF0000"/>
              </a:solidFill>
              <a:effectLst/>
            </a:rPr>
            <a:t>Итоги аттестации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7C55E4-DF6D-4CF8-AD04-975D0220E699}" type="parTrans" cxnId="{93E7BD84-4232-419D-AD0C-87D287E09736}">
      <dgm:prSet/>
      <dgm:spPr/>
      <dgm:t>
        <a:bodyPr/>
        <a:lstStyle/>
        <a:p>
          <a:endParaRPr lang="ru-RU"/>
        </a:p>
      </dgm:t>
    </dgm:pt>
    <dgm:pt modelId="{F09B998D-AEFE-400C-A89D-48F90CED7313}" type="sibTrans" cxnId="{93E7BD84-4232-419D-AD0C-87D287E09736}">
      <dgm:prSet/>
      <dgm:spPr/>
      <dgm:t>
        <a:bodyPr/>
        <a:lstStyle/>
        <a:p>
          <a:endParaRPr lang="ru-RU"/>
        </a:p>
      </dgm:t>
    </dgm:pt>
    <dgm:pt modelId="{5B29F677-A2B1-42C1-969E-7A7A181D4B10}" type="pres">
      <dgm:prSet presAssocID="{D6D8120A-C075-4AC1-BDA2-72EF0E21BF7D}" presName="compositeShape" presStyleCnt="0">
        <dgm:presLayoutVars>
          <dgm:dir/>
          <dgm:resizeHandles/>
        </dgm:presLayoutVars>
      </dgm:prSet>
      <dgm:spPr/>
    </dgm:pt>
    <dgm:pt modelId="{0292869A-7295-44BE-B324-B3882516F622}" type="pres">
      <dgm:prSet presAssocID="{D6D8120A-C075-4AC1-BDA2-72EF0E21BF7D}" presName="pyramid" presStyleLbl="node1" presStyleIdx="0" presStyleCnt="1"/>
      <dgm:spPr/>
    </dgm:pt>
    <dgm:pt modelId="{EE9E6683-81D7-4677-84C7-733D45571A4D}" type="pres">
      <dgm:prSet presAssocID="{D6D8120A-C075-4AC1-BDA2-72EF0E21BF7D}" presName="theList" presStyleCnt="0"/>
      <dgm:spPr/>
    </dgm:pt>
    <dgm:pt modelId="{33307237-3257-4410-A40A-79438FDBD2CC}" type="pres">
      <dgm:prSet presAssocID="{988D429D-D6DF-47A2-9A16-C12C66A3939F}" presName="aNode" presStyleLbl="fgAcc1" presStyleIdx="0" presStyleCnt="3" custScaleX="141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80BDF-EE68-4B59-8DF5-9F35A04035A0}" type="pres">
      <dgm:prSet presAssocID="{988D429D-D6DF-47A2-9A16-C12C66A3939F}" presName="aSpace" presStyleCnt="0"/>
      <dgm:spPr/>
    </dgm:pt>
    <dgm:pt modelId="{7708BA49-FB88-46A2-BB7D-010FB1BB19E8}" type="pres">
      <dgm:prSet presAssocID="{96EACB17-F153-4169-9D70-9037DD4666B7}" presName="aNode" presStyleLbl="fgAcc1" presStyleIdx="1" presStyleCnt="3" custScaleX="142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5E70-48AD-416E-A10C-B56A0B9EEB4B}" type="pres">
      <dgm:prSet presAssocID="{96EACB17-F153-4169-9D70-9037DD4666B7}" presName="aSpace" presStyleCnt="0"/>
      <dgm:spPr/>
    </dgm:pt>
    <dgm:pt modelId="{1EEB2D03-4702-4F7C-9869-693844C8406C}" type="pres">
      <dgm:prSet presAssocID="{8F81AB15-789B-4C14-94C5-E895FF0748D9}" presName="aNode" presStyleLbl="fgAcc1" presStyleIdx="2" presStyleCnt="3" custScaleX="142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38FF6-CA96-4184-96EE-32663433DCFD}" type="pres">
      <dgm:prSet presAssocID="{8F81AB15-789B-4C14-94C5-E895FF0748D9}" presName="aSpace" presStyleCnt="0"/>
      <dgm:spPr/>
    </dgm:pt>
  </dgm:ptLst>
  <dgm:cxnLst>
    <dgm:cxn modelId="{34CA63EB-D412-4CC4-8EB8-7FFC9435C348}" type="presOf" srcId="{96EACB17-F153-4169-9D70-9037DD4666B7}" destId="{7708BA49-FB88-46A2-BB7D-010FB1BB19E8}" srcOrd="0" destOrd="0" presId="urn:microsoft.com/office/officeart/2005/8/layout/pyramid2"/>
    <dgm:cxn modelId="{AC959B1D-C78C-473E-A7BA-EEE99BD255BF}" srcId="{D6D8120A-C075-4AC1-BDA2-72EF0E21BF7D}" destId="{96EACB17-F153-4169-9D70-9037DD4666B7}" srcOrd="1" destOrd="0" parTransId="{183B99DC-A693-441D-8920-DDEAB62F408F}" sibTransId="{7BFB89D3-135C-4771-AFAD-68EF448C3322}"/>
    <dgm:cxn modelId="{FDD71BB5-5EEC-4425-8DD3-94D574EAA3BF}" type="presOf" srcId="{988D429D-D6DF-47A2-9A16-C12C66A3939F}" destId="{33307237-3257-4410-A40A-79438FDBD2CC}" srcOrd="0" destOrd="0" presId="urn:microsoft.com/office/officeart/2005/8/layout/pyramid2"/>
    <dgm:cxn modelId="{93E7BD84-4232-419D-AD0C-87D287E09736}" srcId="{D6D8120A-C075-4AC1-BDA2-72EF0E21BF7D}" destId="{8F81AB15-789B-4C14-94C5-E895FF0748D9}" srcOrd="2" destOrd="0" parTransId="{A47C55E4-DF6D-4CF8-AD04-975D0220E699}" sibTransId="{F09B998D-AEFE-400C-A89D-48F90CED7313}"/>
    <dgm:cxn modelId="{7D449807-BCB1-44DA-AE8D-4E50A0F2A9EF}" type="presOf" srcId="{D6D8120A-C075-4AC1-BDA2-72EF0E21BF7D}" destId="{5B29F677-A2B1-42C1-969E-7A7A181D4B10}" srcOrd="0" destOrd="0" presId="urn:microsoft.com/office/officeart/2005/8/layout/pyramid2"/>
    <dgm:cxn modelId="{9DF327C7-354A-4C9E-929F-887C29365924}" srcId="{D6D8120A-C075-4AC1-BDA2-72EF0E21BF7D}" destId="{988D429D-D6DF-47A2-9A16-C12C66A3939F}" srcOrd="0" destOrd="0" parTransId="{BE81585A-FD1B-426C-9963-7E2AECBED735}" sibTransId="{EAD5168F-B996-4A4D-8D3F-01E763B05013}"/>
    <dgm:cxn modelId="{F0A1C464-47F7-4850-B3D4-6A4E0B49579F}" type="presOf" srcId="{8F81AB15-789B-4C14-94C5-E895FF0748D9}" destId="{1EEB2D03-4702-4F7C-9869-693844C8406C}" srcOrd="0" destOrd="0" presId="urn:microsoft.com/office/officeart/2005/8/layout/pyramid2"/>
    <dgm:cxn modelId="{A250E448-E8F7-4719-9AC0-3A79BD540687}" type="presParOf" srcId="{5B29F677-A2B1-42C1-969E-7A7A181D4B10}" destId="{0292869A-7295-44BE-B324-B3882516F622}" srcOrd="0" destOrd="0" presId="urn:microsoft.com/office/officeart/2005/8/layout/pyramid2"/>
    <dgm:cxn modelId="{2E3C5CE0-D5BA-45B3-9D78-AA0305317C42}" type="presParOf" srcId="{5B29F677-A2B1-42C1-969E-7A7A181D4B10}" destId="{EE9E6683-81D7-4677-84C7-733D45571A4D}" srcOrd="1" destOrd="0" presId="urn:microsoft.com/office/officeart/2005/8/layout/pyramid2"/>
    <dgm:cxn modelId="{62A3DC86-36C0-424A-9E09-CB5479549B4E}" type="presParOf" srcId="{EE9E6683-81D7-4677-84C7-733D45571A4D}" destId="{33307237-3257-4410-A40A-79438FDBD2CC}" srcOrd="0" destOrd="0" presId="urn:microsoft.com/office/officeart/2005/8/layout/pyramid2"/>
    <dgm:cxn modelId="{50A93FE3-6376-43D3-BE10-239B334B68CE}" type="presParOf" srcId="{EE9E6683-81D7-4677-84C7-733D45571A4D}" destId="{51E80BDF-EE68-4B59-8DF5-9F35A04035A0}" srcOrd="1" destOrd="0" presId="urn:microsoft.com/office/officeart/2005/8/layout/pyramid2"/>
    <dgm:cxn modelId="{68B2DAD0-A26F-42CE-B97F-A8A48A0018FB}" type="presParOf" srcId="{EE9E6683-81D7-4677-84C7-733D45571A4D}" destId="{7708BA49-FB88-46A2-BB7D-010FB1BB19E8}" srcOrd="2" destOrd="0" presId="urn:microsoft.com/office/officeart/2005/8/layout/pyramid2"/>
    <dgm:cxn modelId="{A3B28D4E-587D-4550-A2D1-B76EBE94D9A9}" type="presParOf" srcId="{EE9E6683-81D7-4677-84C7-733D45571A4D}" destId="{48F15E70-48AD-416E-A10C-B56A0B9EEB4B}" srcOrd="3" destOrd="0" presId="urn:microsoft.com/office/officeart/2005/8/layout/pyramid2"/>
    <dgm:cxn modelId="{8D3DD3BC-8A35-42B3-B6FD-C7E9E84F5A5B}" type="presParOf" srcId="{EE9E6683-81D7-4677-84C7-733D45571A4D}" destId="{1EEB2D03-4702-4F7C-9869-693844C8406C}" srcOrd="4" destOrd="0" presId="urn:microsoft.com/office/officeart/2005/8/layout/pyramid2"/>
    <dgm:cxn modelId="{6EDF4690-AB62-4745-931A-D1550EF13068}" type="presParOf" srcId="{EE9E6683-81D7-4677-84C7-733D45571A4D}" destId="{3B638FF6-CA96-4184-96EE-32663433DC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CF7B7-1DD5-4005-A65D-AB27A81B14EA}">
      <dsp:nvSpPr>
        <dsp:cNvPr id="0" name=""/>
        <dsp:cNvSpPr/>
      </dsp:nvSpPr>
      <dsp:spPr>
        <a:xfrm>
          <a:off x="81377" y="39348"/>
          <a:ext cx="6215864" cy="903253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b="1" kern="1200" dirty="0" smtClean="0">
              <a:solidFill>
                <a:srgbClr val="FF0000"/>
              </a:solidFill>
            </a:rPr>
            <a:t>Виды аттестации</a:t>
          </a:r>
          <a:endParaRPr lang="ru-RU" sz="5100" b="1" kern="1200" dirty="0">
            <a:solidFill>
              <a:srgbClr val="FF0000"/>
            </a:solidFill>
          </a:endParaRPr>
        </a:p>
      </dsp:txBody>
      <dsp:txXfrm>
        <a:off x="107832" y="65803"/>
        <a:ext cx="6162954" cy="850343"/>
      </dsp:txXfrm>
    </dsp:sp>
    <dsp:sp modelId="{C901C136-5EBE-4434-A5FF-D47D6EA30A37}">
      <dsp:nvSpPr>
        <dsp:cNvPr id="0" name=""/>
        <dsp:cNvSpPr/>
      </dsp:nvSpPr>
      <dsp:spPr>
        <a:xfrm>
          <a:off x="702963" y="942602"/>
          <a:ext cx="385116" cy="91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6297"/>
              </a:lnTo>
              <a:lnTo>
                <a:pt x="385116" y="916297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9BFDC-AA67-404D-9D17-BFAA1EF7D889}">
      <dsp:nvSpPr>
        <dsp:cNvPr id="0" name=""/>
        <dsp:cNvSpPr/>
      </dsp:nvSpPr>
      <dsp:spPr>
        <a:xfrm>
          <a:off x="1088080" y="1220500"/>
          <a:ext cx="6260008" cy="1276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5476" y="1257896"/>
        <a:ext cx="6185216" cy="1202007"/>
      </dsp:txXfrm>
    </dsp:sp>
    <dsp:sp modelId="{C9B56D1A-64DB-41A2-A2ED-FA3F0E4F6E2D}">
      <dsp:nvSpPr>
        <dsp:cNvPr id="0" name=""/>
        <dsp:cNvSpPr/>
      </dsp:nvSpPr>
      <dsp:spPr>
        <a:xfrm>
          <a:off x="702963" y="942602"/>
          <a:ext cx="385116" cy="2306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708"/>
              </a:lnTo>
              <a:lnTo>
                <a:pt x="385116" y="2306708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26982-C5A4-4741-B157-3E4D20F0BFCF}">
      <dsp:nvSpPr>
        <dsp:cNvPr id="0" name=""/>
        <dsp:cNvSpPr/>
      </dsp:nvSpPr>
      <dsp:spPr>
        <a:xfrm>
          <a:off x="1088080" y="2648498"/>
          <a:ext cx="6274314" cy="1201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kern="1200" dirty="0" smtClean="0">
              <a:solidFill>
                <a:srgbClr val="FF0000"/>
              </a:solidFill>
            </a:rPr>
            <a:t> </a:t>
          </a: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3274" y="2683692"/>
        <a:ext cx="6203926" cy="1131236"/>
      </dsp:txXfrm>
    </dsp:sp>
    <dsp:sp modelId="{AE7D7429-CFDC-4938-AE06-1BEB869E8ECF}">
      <dsp:nvSpPr>
        <dsp:cNvPr id="0" name=""/>
        <dsp:cNvSpPr/>
      </dsp:nvSpPr>
      <dsp:spPr>
        <a:xfrm>
          <a:off x="702963" y="942602"/>
          <a:ext cx="379115" cy="363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897"/>
              </a:lnTo>
              <a:lnTo>
                <a:pt x="379115" y="3636897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9DB0-559A-4FBE-88BD-8F5DC7918916}">
      <dsp:nvSpPr>
        <dsp:cNvPr id="0" name=""/>
        <dsp:cNvSpPr/>
      </dsp:nvSpPr>
      <dsp:spPr>
        <a:xfrm>
          <a:off x="1082079" y="4005821"/>
          <a:ext cx="6320477" cy="1147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684" y="4039426"/>
        <a:ext cx="6253267" cy="1080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C02DB-97F0-47E5-AE41-DC8D2C1A3A07}">
      <dsp:nvSpPr>
        <dsp:cNvPr id="0" name=""/>
        <dsp:cNvSpPr/>
      </dsp:nvSpPr>
      <dsp:spPr>
        <a:xfrm>
          <a:off x="1804452" y="163624"/>
          <a:ext cx="6953768" cy="358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B1F06-67F9-4C9A-B494-2B434C7040BF}">
      <dsp:nvSpPr>
        <dsp:cNvPr id="0" name=""/>
        <dsp:cNvSpPr/>
      </dsp:nvSpPr>
      <dsp:spPr>
        <a:xfrm>
          <a:off x="2483769" y="2837039"/>
          <a:ext cx="144736" cy="144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6817-5CB4-4F1B-A803-138D83F8350D}">
      <dsp:nvSpPr>
        <dsp:cNvPr id="0" name=""/>
        <dsp:cNvSpPr/>
      </dsp:nvSpPr>
      <dsp:spPr>
        <a:xfrm>
          <a:off x="2261750" y="3024336"/>
          <a:ext cx="1680326" cy="367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93" tIns="0" rIns="0" bIns="0" numCol="1" spcCol="1270" anchor="t" anchorCtr="0">
          <a:noAutofit/>
        </a:bodyPr>
        <a:lstStyle/>
        <a:p>
          <a:pPr lvl="0" algn="ctr" defTabSz="711200" rtl="0" fontAlgn="base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sp:txBody>
      <dsp:txXfrm>
        <a:off x="2261750" y="3024336"/>
        <a:ext cx="1680326" cy="367528"/>
      </dsp:txXfrm>
    </dsp:sp>
    <dsp:sp modelId="{8FBE2196-4E3B-451D-ABAB-8565D1C1428B}">
      <dsp:nvSpPr>
        <dsp:cNvPr id="0" name=""/>
        <dsp:cNvSpPr/>
      </dsp:nvSpPr>
      <dsp:spPr>
        <a:xfrm>
          <a:off x="3660323" y="1937691"/>
          <a:ext cx="251715" cy="251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C2C6E-0935-4800-9040-E1CBD884E9F4}">
      <dsp:nvSpPr>
        <dsp:cNvPr id="0" name=""/>
        <dsp:cNvSpPr/>
      </dsp:nvSpPr>
      <dsp:spPr>
        <a:xfrm>
          <a:off x="3122435" y="2048876"/>
          <a:ext cx="1321506" cy="1797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79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3122435" y="2048876"/>
        <a:ext cx="1321506" cy="1797406"/>
      </dsp:txXfrm>
    </dsp:sp>
    <dsp:sp modelId="{E66DE684-9329-4FE3-985B-CB5A58EF6A51}">
      <dsp:nvSpPr>
        <dsp:cNvPr id="0" name=""/>
        <dsp:cNvSpPr/>
      </dsp:nvSpPr>
      <dsp:spPr>
        <a:xfrm>
          <a:off x="4932040" y="1290819"/>
          <a:ext cx="333523" cy="3335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2E5A-DE4A-47E7-8D94-231FA4E0FE7A}">
      <dsp:nvSpPr>
        <dsp:cNvPr id="0" name=""/>
        <dsp:cNvSpPr/>
      </dsp:nvSpPr>
      <dsp:spPr>
        <a:xfrm>
          <a:off x="4898907" y="1856181"/>
          <a:ext cx="2370518" cy="457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27" tIns="0" rIns="0" bIns="0" numCol="1" spcCol="1270" anchor="t" anchorCtr="0">
          <a:noAutofit/>
        </a:bodyPr>
        <a:lstStyle/>
        <a:p>
          <a:pPr marL="0" lvl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898907" y="1856181"/>
        <a:ext cx="2370518" cy="457638"/>
      </dsp:txXfrm>
    </dsp:sp>
    <dsp:sp modelId="{02C73BCB-6D48-4E49-8D7A-ED5ECA17C4CE}">
      <dsp:nvSpPr>
        <dsp:cNvPr id="0" name=""/>
        <dsp:cNvSpPr/>
      </dsp:nvSpPr>
      <dsp:spPr>
        <a:xfrm>
          <a:off x="7787434" y="435748"/>
          <a:ext cx="580315" cy="6304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F3FB7-B084-40A9-A874-25EBCDB9FF61}">
      <dsp:nvSpPr>
        <dsp:cNvPr id="0" name=""/>
        <dsp:cNvSpPr/>
      </dsp:nvSpPr>
      <dsp:spPr>
        <a:xfrm>
          <a:off x="5660871" y="934857"/>
          <a:ext cx="1321506" cy="2820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747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5660871" y="934857"/>
        <a:ext cx="1321506" cy="2820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58868-248C-4E64-8ECA-5BA86EB43573}">
      <dsp:nvSpPr>
        <dsp:cNvPr id="0" name=""/>
        <dsp:cNvSpPr/>
      </dsp:nvSpPr>
      <dsp:spPr>
        <a:xfrm>
          <a:off x="0" y="274509"/>
          <a:ext cx="6096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1E83E-97A4-44FD-8D70-EB6E6A816EAF}">
      <dsp:nvSpPr>
        <dsp:cNvPr id="0" name=""/>
        <dsp:cNvSpPr/>
      </dsp:nvSpPr>
      <dsp:spPr>
        <a:xfrm>
          <a:off x="304800" y="4531"/>
          <a:ext cx="5489368" cy="75705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 2 экспертов для аттестуемого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1757" y="41488"/>
        <a:ext cx="5415454" cy="683144"/>
      </dsp:txXfrm>
    </dsp:sp>
    <dsp:sp modelId="{CFB02F0A-5E83-4CAD-A3E5-C3D3367E13AC}">
      <dsp:nvSpPr>
        <dsp:cNvPr id="0" name=""/>
        <dsp:cNvSpPr/>
      </dsp:nvSpPr>
      <dsp:spPr>
        <a:xfrm>
          <a:off x="0" y="1538058"/>
          <a:ext cx="6096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E2722-E83C-4899-9B0F-65B26296B4E6}">
      <dsp:nvSpPr>
        <dsp:cNvPr id="0" name=""/>
        <dsp:cNvSpPr/>
      </dsp:nvSpPr>
      <dsp:spPr>
        <a:xfrm>
          <a:off x="377729" y="1329608"/>
          <a:ext cx="5520049" cy="740829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эксперты проводят экспертизу аттестуемых </a:t>
          </a:r>
          <a:r>
            <a:rPr lang="ru-RU" sz="2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 своего района</a:t>
          </a:r>
          <a:endParaRPr lang="ru-RU" sz="2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3893" y="1365772"/>
        <a:ext cx="5447721" cy="668501"/>
      </dsp:txXfrm>
    </dsp:sp>
    <dsp:sp modelId="{6370BC4B-1573-467A-885C-7F3FFA778925}">
      <dsp:nvSpPr>
        <dsp:cNvPr id="0" name=""/>
        <dsp:cNvSpPr/>
      </dsp:nvSpPr>
      <dsp:spPr>
        <a:xfrm>
          <a:off x="0" y="2797730"/>
          <a:ext cx="6096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CBD92-98BD-4E05-9892-4E833A00BD8F}">
      <dsp:nvSpPr>
        <dsp:cNvPr id="0" name=""/>
        <dsp:cNvSpPr/>
      </dsp:nvSpPr>
      <dsp:spPr>
        <a:xfrm>
          <a:off x="304800" y="2547858"/>
          <a:ext cx="5520049" cy="73695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Внутренние эксперты проводят очную экспертизу у аттестуемых, внешние – заочную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775" y="2583833"/>
        <a:ext cx="5448099" cy="665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58868-248C-4E64-8ECA-5BA86EB43573}">
      <dsp:nvSpPr>
        <dsp:cNvPr id="0" name=""/>
        <dsp:cNvSpPr/>
      </dsp:nvSpPr>
      <dsp:spPr>
        <a:xfrm>
          <a:off x="0" y="1170634"/>
          <a:ext cx="648072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1E83E-97A4-44FD-8D70-EB6E6A816EAF}">
      <dsp:nvSpPr>
        <dsp:cNvPr id="0" name=""/>
        <dsp:cNvSpPr/>
      </dsp:nvSpPr>
      <dsp:spPr>
        <a:xfrm>
          <a:off x="233386" y="199396"/>
          <a:ext cx="5835804" cy="15107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Заполнение личных кабинетов аттестуемых, отсутствие стендов по аттестации, не информированность аттестуемых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137" y="273147"/>
        <a:ext cx="5688302" cy="1363287"/>
      </dsp:txXfrm>
    </dsp:sp>
    <dsp:sp modelId="{CFB02F0A-5E83-4CAD-A3E5-C3D3367E13AC}">
      <dsp:nvSpPr>
        <dsp:cNvPr id="0" name=""/>
        <dsp:cNvSpPr/>
      </dsp:nvSpPr>
      <dsp:spPr>
        <a:xfrm>
          <a:off x="0" y="2616328"/>
          <a:ext cx="648072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E2722-E83C-4899-9B0F-65B26296B4E6}">
      <dsp:nvSpPr>
        <dsp:cNvPr id="0" name=""/>
        <dsp:cNvSpPr/>
      </dsp:nvSpPr>
      <dsp:spPr>
        <a:xfrm>
          <a:off x="401568" y="1969951"/>
          <a:ext cx="5868421" cy="1049694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Отсутствие нужных экспертов,  анализа  итогов тестирования, необъективность мониторинга</a:t>
          </a:r>
          <a:endParaRPr lang="ru-RU" sz="2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810" y="2021193"/>
        <a:ext cx="5765937" cy="947210"/>
      </dsp:txXfrm>
    </dsp:sp>
    <dsp:sp modelId="{6370BC4B-1573-467A-885C-7F3FFA778925}">
      <dsp:nvSpPr>
        <dsp:cNvPr id="0" name=""/>
        <dsp:cNvSpPr/>
      </dsp:nvSpPr>
      <dsp:spPr>
        <a:xfrm>
          <a:off x="0" y="4093683"/>
          <a:ext cx="648072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CBD92-98BD-4E05-9892-4E833A00BD8F}">
      <dsp:nvSpPr>
        <dsp:cNvPr id="0" name=""/>
        <dsp:cNvSpPr/>
      </dsp:nvSpPr>
      <dsp:spPr>
        <a:xfrm>
          <a:off x="324036" y="3381328"/>
          <a:ext cx="6052739" cy="1081354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69" tIns="0" rIns="17146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Внутренние эксперты не на должном уровне          проводят очную экспертизу у аттестуемых, внешние – заочную.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6823" y="3434115"/>
        <a:ext cx="5947165" cy="975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2869A-7295-44BE-B324-B3882516F622}">
      <dsp:nvSpPr>
        <dsp:cNvPr id="0" name=""/>
        <dsp:cNvSpPr/>
      </dsp:nvSpPr>
      <dsp:spPr>
        <a:xfrm>
          <a:off x="463963" y="0"/>
          <a:ext cx="2574831" cy="405348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07237-3257-4410-A40A-79438FDBD2CC}">
      <dsp:nvSpPr>
        <dsp:cNvPr id="0" name=""/>
        <dsp:cNvSpPr/>
      </dsp:nvSpPr>
      <dsp:spPr>
        <a:xfrm>
          <a:off x="1401956" y="407525"/>
          <a:ext cx="2372485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Прием заявлений</a:t>
          </a:r>
        </a:p>
      </dsp:txBody>
      <dsp:txXfrm>
        <a:off x="1448797" y="454366"/>
        <a:ext cx="2278803" cy="865853"/>
      </dsp:txXfrm>
    </dsp:sp>
    <dsp:sp modelId="{7708BA49-FB88-46A2-BB7D-010FB1BB19E8}">
      <dsp:nvSpPr>
        <dsp:cNvPr id="0" name=""/>
        <dsp:cNvSpPr/>
      </dsp:nvSpPr>
      <dsp:spPr>
        <a:xfrm>
          <a:off x="1395244" y="1487002"/>
          <a:ext cx="2385908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Экспертиза</a:t>
          </a:r>
        </a:p>
      </dsp:txBody>
      <dsp:txXfrm>
        <a:off x="1442085" y="1533843"/>
        <a:ext cx="2292226" cy="865853"/>
      </dsp:txXfrm>
    </dsp:sp>
    <dsp:sp modelId="{1EEB2D03-4702-4F7C-9869-693844C8406C}">
      <dsp:nvSpPr>
        <dsp:cNvPr id="0" name=""/>
        <dsp:cNvSpPr/>
      </dsp:nvSpPr>
      <dsp:spPr>
        <a:xfrm>
          <a:off x="1391889" y="2566480"/>
          <a:ext cx="2392619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kern="12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Итоги аттестации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38730" y="2613321"/>
        <a:ext cx="2298937" cy="865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32331660" cy="8199120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0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69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503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824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98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875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799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146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615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03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57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392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683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216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80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657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141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556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865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058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285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74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864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405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09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8481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76425" y="4715154"/>
            <a:ext cx="5841483" cy="4699835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Общее кол  ведомств – 13, из них 4 РФ </a:t>
            </a:r>
          </a:p>
          <a:p>
            <a:pPr marL="228600" indent="-228600"/>
            <a:r>
              <a:rPr lang="ru-RU" dirty="0" smtClean="0"/>
              <a:t> РТ - МОиН РТ, </a:t>
            </a:r>
            <a:r>
              <a:rPr lang="ru-RU" dirty="0" err="1" smtClean="0"/>
              <a:t>МДМиС</a:t>
            </a:r>
            <a:r>
              <a:rPr lang="ru-RU" dirty="0" smtClean="0"/>
              <a:t> РТ, Минкульт, </a:t>
            </a:r>
            <a:r>
              <a:rPr lang="ru-RU" dirty="0" err="1" smtClean="0"/>
              <a:t>Минздав</a:t>
            </a:r>
            <a:r>
              <a:rPr lang="ru-RU" dirty="0" smtClean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 smtClean="0"/>
              <a:t>Татпотребсоюз</a:t>
            </a:r>
            <a:endParaRPr lang="ru-RU" dirty="0" smtClean="0"/>
          </a:p>
          <a:p>
            <a:pPr marL="228600" indent="-228600"/>
            <a:r>
              <a:rPr lang="ru-RU" dirty="0" smtClean="0"/>
              <a:t> РФ - ЦБ РФ,  МОиН РФ,  МЗ РФ,  МК РФ</a:t>
            </a:r>
          </a:p>
          <a:p>
            <a:endParaRPr lang="ru-RU" dirty="0" smtClean="0"/>
          </a:p>
          <a:p>
            <a:r>
              <a:rPr lang="ru-RU" dirty="0" smtClean="0"/>
              <a:t>2. Прочие организации – это детские дома, реабилитационные центры, межшкольные комбинаты, детские приюты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0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5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6.png"/><Relationship Id="rId4" Type="http://schemas.openxmlformats.org/officeDocument/2006/relationships/diagramData" Target="../diagrams/data3.xml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6.png"/><Relationship Id="rId4" Type="http://schemas.openxmlformats.org/officeDocument/2006/relationships/diagramData" Target="../diagrams/data4.xml"/><Relationship Id="rId9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16.png"/><Relationship Id="rId5" Type="http://schemas.openxmlformats.org/officeDocument/2006/relationships/diagramData" Target="../diagrams/data5.xml"/><Relationship Id="rId10" Type="http://schemas.openxmlformats.org/officeDocument/2006/relationships/image" Target="../media/image15.png"/><Relationship Id="rId4" Type="http://schemas.openxmlformats.org/officeDocument/2006/relationships/image" Target="../media/image13.png"/><Relationship Id="rId9" Type="http://schemas.microsoft.com/office/2007/relationships/diagramDrawing" Target="../diagrams/drawing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instagram.com/otdel_obrazovaniya_menzelinsk" TargetMode="Externa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780786"/>
            <a:ext cx="8424937" cy="51434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9562"/>
            <a:ext cx="1441233" cy="1441233"/>
          </a:xfrm>
          <a:prstGeom prst="rect">
            <a:avLst/>
          </a:prstGeom>
        </p:spPr>
      </p:pic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7" name="Picture 2" descr="http://leninogorsklpk.ru/wp-content/uploads/2020/01/tss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60" y="883688"/>
            <a:ext cx="2040868" cy="110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14494" y="961564"/>
            <a:ext cx="6241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Аттестация педагогических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работников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образования Республики Татарстан в 2020 году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4106556"/>
            <a:ext cx="5760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А.Б. </a:t>
            </a:r>
            <a:r>
              <a:rPr lang="ru-RU" sz="2000" b="1" dirty="0" err="1">
                <a:solidFill>
                  <a:srgbClr val="002060"/>
                </a:solidFill>
              </a:rPr>
              <a:t>Зайнуллина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методист по кадровой работе и аттестации педагогических кадров МКУ «Отдел образования Мензелинского муниципального района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9C6212-9C0E-44D4-88DC-F85C11DACF33}" type="slidenum">
              <a:rPr lang="ru-RU" altLang="ru-RU" sz="1200">
                <a:solidFill>
                  <a:srgbClr val="045C75"/>
                </a:solidFill>
                <a:latin typeface="Arial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20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819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59632" y="1340768"/>
            <a:ext cx="7274768" cy="4017045"/>
          </a:xfrm>
        </p:spPr>
        <p:txBody>
          <a:bodyPr rtlCol="0">
            <a:normAutofit fontScale="90000"/>
          </a:bodyPr>
          <a:lstStyle/>
          <a:p>
            <a:pPr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Федеральный Закон</a:t>
            </a:r>
            <a:b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7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«Об образовании в Российской Федерации»</a:t>
            </a:r>
            <a:br>
              <a:rPr lang="ru-RU" altLang="ru-RU" sz="27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16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altLang="ru-RU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273. </a:t>
            </a:r>
            <a:r>
              <a:rPr lang="ru-RU" altLang="ru-RU" sz="20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работников</a:t>
            </a:r>
            <a:br>
              <a:rPr lang="ru-RU" altLang="ru-RU" sz="20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аттестации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организаций осуществляющих образовательную деятельность, утвержденным приказом МО и Н РФ от 07.04.2014г. № 276, приказом МО и Н РТ от 25.07.2014г. №4231/14 «Об утверждении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регламента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 Н РТ по предоставлению государственной услуги по аттестации педагогических работников организаций, осуществляющих образовательную деятельность в Республике Татарстан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Номер слайда 1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249CAF0-8AD9-4A0A-8B5A-868EA5429175}" type="slidenum">
              <a:rPr lang="ru-RU" altLang="ru-RU" sz="1200">
                <a:solidFill>
                  <a:schemeClr val="tx1"/>
                </a:solidFill>
                <a:latin typeface="Verdana" pitchFamily="34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2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80246" y="6093296"/>
            <a:ext cx="8892479" cy="3954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57" y="108274"/>
            <a:ext cx="1438781" cy="1438781"/>
          </a:xfrm>
          <a:prstGeom prst="rect">
            <a:avLst/>
          </a:prstGeom>
        </p:spPr>
      </p:pic>
      <p:pic>
        <p:nvPicPr>
          <p:cNvPr id="9" name="Picture 2" descr="http://leninogorsklpk.ru/wp-content/uploads/2020/01/tss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657" y="275088"/>
            <a:ext cx="2040868" cy="110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7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9C6212-9C0E-44D4-88DC-F85C11DACF33}" type="slidenum">
              <a:rPr lang="ru-RU" altLang="ru-RU" sz="1200">
                <a:solidFill>
                  <a:srgbClr val="045C75"/>
                </a:solidFill>
                <a:latin typeface="Arial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819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59632" y="1340768"/>
            <a:ext cx="7274768" cy="4017045"/>
          </a:xfrm>
        </p:spPr>
        <p:txBody>
          <a:bodyPr rtlCol="0">
            <a:normAutofit fontScale="90000"/>
          </a:bodyPr>
          <a:lstStyle/>
          <a:p>
            <a:pPr lvl="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Федеральный Закон</a:t>
            </a:r>
            <a:b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7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«Об образовании в Российской Федерации»</a:t>
            </a:r>
            <a:br>
              <a:rPr lang="ru-RU" altLang="ru-RU" sz="27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16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49. </a:t>
            </a:r>
            <a:r>
              <a:rPr lang="ru-RU" altLang="ru-RU" sz="20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работников</a:t>
            </a:r>
            <a:br>
              <a:rPr lang="ru-RU" altLang="ru-RU" sz="20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1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проводится</a:t>
            </a:r>
            <a:b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оценки их профессиональной деятельности</a:t>
            </a:r>
            <a: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2 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</a:t>
            </a:r>
            <a:r>
              <a:rPr lang="ru-RU" alt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СЗД проводится АК, 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формируемыми </a:t>
            </a:r>
            <a:r>
              <a:rPr lang="ru-RU" alt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 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</a:t>
            </a:r>
            <a:r>
              <a:rPr lang="ru-RU" alt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1, высшую категорию проводится  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уполномоченными органами государственной власти субъектов Российской Федерации</a:t>
            </a:r>
            <a:b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 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b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Номер слайда 1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249CAF0-8AD9-4A0A-8B5A-868EA5429175}" type="slidenum">
              <a:rPr lang="ru-RU" altLang="ru-RU" sz="1200">
                <a:solidFill>
                  <a:schemeClr val="tx1"/>
                </a:solidFill>
                <a:latin typeface="Verdana" pitchFamily="34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80246" y="6093296"/>
            <a:ext cx="8892479" cy="3954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57" y="108274"/>
            <a:ext cx="1438781" cy="1438781"/>
          </a:xfrm>
          <a:prstGeom prst="rect">
            <a:avLst/>
          </a:prstGeom>
        </p:spPr>
      </p:pic>
      <p:pic>
        <p:nvPicPr>
          <p:cNvPr id="9" name="Picture 2" descr="http://leninogorsklpk.ru/wp-content/uploads/2020/01/tss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657" y="275088"/>
            <a:ext cx="2040868" cy="110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10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246" y="81699"/>
            <a:ext cx="840487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40370" y="-204218"/>
            <a:ext cx="61880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3200" b="1" dirty="0" smtClean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altLang="ru-RU" sz="2000" b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Для успешного решения данной </a:t>
            </a:r>
            <a:r>
              <a:rPr lang="ru-RU" altLang="ru-RU" sz="2000" b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задачи- ПОВЫШЕНИЯ КАЧЕСТВА ОБРАЗОВАНИЯ-</a:t>
            </a:r>
            <a:endParaRPr lang="ru-RU" altLang="ru-RU" sz="2000" b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в рамках аттестации проводятся следующие </a:t>
            </a:r>
            <a:r>
              <a:rPr lang="ru-RU" altLang="ru-RU" sz="2000" b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мероприятия: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0733" y="1982787"/>
            <a:ext cx="712367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3600" dirty="0">
                <a:solidFill>
                  <a:srgbClr val="003366"/>
                </a:solidFill>
              </a:rPr>
              <a:t>     </a:t>
            </a:r>
            <a:r>
              <a:rPr lang="ru-RU" altLang="ru-RU" b="1" dirty="0" smtClean="0">
                <a:solidFill>
                  <a:srgbClr val="0070C0"/>
                </a:solidFill>
              </a:rPr>
              <a:t>обеспечивается методическая поддержка </a:t>
            </a:r>
            <a:r>
              <a:rPr lang="ru-RU" altLang="ru-RU" b="1" dirty="0">
                <a:solidFill>
                  <a:srgbClr val="0070C0"/>
                </a:solidFill>
              </a:rPr>
              <a:t>для совершенствования </a:t>
            </a:r>
            <a:r>
              <a:rPr lang="ru-RU" altLang="ru-RU" b="1" dirty="0" smtClean="0">
                <a:solidFill>
                  <a:srgbClr val="0070C0"/>
                </a:solidFill>
              </a:rPr>
              <a:t>педагогических </a:t>
            </a:r>
            <a:r>
              <a:rPr lang="ru-RU" altLang="ru-RU" b="1" dirty="0">
                <a:solidFill>
                  <a:srgbClr val="0070C0"/>
                </a:solidFill>
              </a:rPr>
              <a:t>компетенций аттестуемых работников через систему курсовой подготовки в учреждениях дополнительного профессионального образования, </a:t>
            </a:r>
            <a:r>
              <a:rPr lang="ru-RU" altLang="ru-RU" b="1" dirty="0" smtClean="0">
                <a:solidFill>
                  <a:srgbClr val="0070C0"/>
                </a:solidFill>
              </a:rPr>
              <a:t>проводятся методические семинары, педагогические советы  </a:t>
            </a:r>
            <a:r>
              <a:rPr lang="ru-RU" altLang="ru-RU" b="1" dirty="0">
                <a:solidFill>
                  <a:srgbClr val="0070C0"/>
                </a:solidFill>
              </a:rPr>
              <a:t>в образовательных организациях</a:t>
            </a:r>
            <a:r>
              <a:rPr lang="ru-RU" altLang="ru-RU" b="1" dirty="0" smtClean="0">
                <a:solidFill>
                  <a:srgbClr val="0070C0"/>
                </a:solidFill>
              </a:rPr>
              <a:t>; через них совершенствуется методы </a:t>
            </a:r>
            <a:r>
              <a:rPr lang="ru-RU" altLang="ru-RU" b="1" dirty="0">
                <a:solidFill>
                  <a:srgbClr val="0070C0"/>
                </a:solidFill>
              </a:rPr>
              <a:t>обучения и </a:t>
            </a:r>
            <a:r>
              <a:rPr lang="ru-RU" altLang="ru-RU" b="1" dirty="0" smtClean="0">
                <a:solidFill>
                  <a:srgbClr val="0070C0"/>
                </a:solidFill>
              </a:rPr>
              <a:t>воспитания, продуктивнее используются новые образовательные </a:t>
            </a:r>
            <a:r>
              <a:rPr lang="ru-RU" altLang="ru-RU" b="1" dirty="0">
                <a:solidFill>
                  <a:srgbClr val="0070C0"/>
                </a:solidFill>
              </a:rPr>
              <a:t>технологий, </a:t>
            </a:r>
            <a:r>
              <a:rPr lang="ru-RU" altLang="ru-RU" b="1" dirty="0" smtClean="0">
                <a:solidFill>
                  <a:srgbClr val="0070C0"/>
                </a:solidFill>
              </a:rPr>
              <a:t>транслируются </a:t>
            </a:r>
            <a:r>
              <a:rPr lang="ru-RU" altLang="ru-RU" b="1" dirty="0">
                <a:solidFill>
                  <a:srgbClr val="0070C0"/>
                </a:solidFill>
              </a:rPr>
              <a:t>в педагогических коллективах </a:t>
            </a:r>
            <a:r>
              <a:rPr lang="ru-RU" altLang="ru-RU" b="1" dirty="0" smtClean="0">
                <a:solidFill>
                  <a:srgbClr val="0070C0"/>
                </a:solidFill>
              </a:rPr>
              <a:t>опыт </a:t>
            </a:r>
            <a:r>
              <a:rPr lang="ru-RU" altLang="ru-RU" b="1" dirty="0">
                <a:solidFill>
                  <a:srgbClr val="0070C0"/>
                </a:solidFill>
              </a:rPr>
              <a:t>практических результатов </a:t>
            </a:r>
            <a:r>
              <a:rPr lang="ru-RU" altLang="ru-RU" b="1" dirty="0" smtClean="0">
                <a:solidFill>
                  <a:srgbClr val="0070C0"/>
                </a:solidFill>
              </a:rPr>
              <a:t>профессиональной </a:t>
            </a:r>
            <a:r>
              <a:rPr lang="ru-RU" altLang="ru-RU" b="1" dirty="0">
                <a:solidFill>
                  <a:srgbClr val="0070C0"/>
                </a:solidFill>
              </a:rPr>
              <a:t>деятельности, в том числе экспериментальной и </a:t>
            </a:r>
            <a:r>
              <a:rPr lang="ru-RU" altLang="ru-RU" b="1" dirty="0" smtClean="0">
                <a:solidFill>
                  <a:srgbClr val="0070C0"/>
                </a:solidFill>
              </a:rPr>
              <a:t>инновационной.</a:t>
            </a:r>
            <a:endParaRPr lang="ru-RU" altLang="ru-RU" b="1" dirty="0">
              <a:solidFill>
                <a:srgbClr val="0070C0"/>
              </a:solidFill>
            </a:endParaRPr>
          </a:p>
          <a:p>
            <a:pPr algn="just"/>
            <a:r>
              <a:rPr lang="ru-RU" altLang="ru-RU" sz="2000" b="1" dirty="0" smtClean="0">
                <a:solidFill>
                  <a:srgbClr val="0070C0"/>
                </a:solidFill>
              </a:rPr>
              <a:t>       Это </a:t>
            </a:r>
            <a:r>
              <a:rPr lang="ru-RU" altLang="ru-RU" sz="2000" b="1" dirty="0">
                <a:solidFill>
                  <a:srgbClr val="0070C0"/>
                </a:solidFill>
              </a:rPr>
              <a:t>должно способствовать повышению качества образования, </a:t>
            </a:r>
            <a:r>
              <a:rPr lang="ru-RU" altLang="ru-RU" sz="2000" b="1" dirty="0" smtClean="0">
                <a:solidFill>
                  <a:srgbClr val="0070C0"/>
                </a:solidFill>
              </a:rPr>
              <a:t>профессиональному </a:t>
            </a:r>
            <a:r>
              <a:rPr lang="ru-RU" altLang="ru-RU" sz="2000" b="1" dirty="0">
                <a:solidFill>
                  <a:srgbClr val="0070C0"/>
                </a:solidFill>
              </a:rPr>
              <a:t>росту педагогических кадров Республики Татарстан.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61" y="120300"/>
            <a:ext cx="1438781" cy="14387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239" y="16698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9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182" y="0"/>
            <a:ext cx="747524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363931"/>
              </p:ext>
            </p:extLst>
          </p:nvPr>
        </p:nvGraphicFramePr>
        <p:xfrm>
          <a:off x="1259632" y="351988"/>
          <a:ext cx="7571184" cy="5579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" y="6429396"/>
            <a:ext cx="9172725" cy="4547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7010400" y="64928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FD19F0-4726-4784-BBD7-2F602B4A98C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324" y="-1352"/>
            <a:ext cx="1271126" cy="12711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336" y="225552"/>
            <a:ext cx="1832113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5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2627784" y="582974"/>
            <a:ext cx="540744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АТТЕСТАЦИЯ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ПЕДАГОГИЧЕСКИХ  КАДРОВ -</a:t>
            </a:r>
            <a:b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 ГАРАНТИЯ  КАЧЕСТВА </a:t>
            </a:r>
            <a:r>
              <a:rPr lang="ru-RU" alt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242" y="476672"/>
            <a:ext cx="840487" cy="6048672"/>
          </a:xfrm>
          <a:prstGeom prst="rect">
            <a:avLst/>
          </a:prstGeom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80247" y="6021288"/>
            <a:ext cx="8468218" cy="5040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29" y="84035"/>
            <a:ext cx="1438781" cy="14387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062" y="388864"/>
            <a:ext cx="2042337" cy="11034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726" y="3799231"/>
            <a:ext cx="2111287" cy="15306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890" y="3762531"/>
            <a:ext cx="2262694" cy="15084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864" y="2497130"/>
            <a:ext cx="2451175" cy="137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8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868627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4424" y="1654590"/>
            <a:ext cx="666596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24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Цифровые данные о педагогических работниках  Мензелинского муниципального  района (города) Республики Татарстан, </a:t>
            </a:r>
            <a:r>
              <a:rPr lang="ru-RU" altLang="ru-RU" sz="2400" b="1" i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аттестуемых и </a:t>
            </a:r>
            <a:r>
              <a:rPr lang="ru-RU" altLang="ru-RU" sz="24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прошедших тестирование в </a:t>
            </a:r>
            <a:r>
              <a:rPr lang="ru-RU" altLang="ru-RU" sz="2400" b="1" i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 2019 – 2020 учебном году </a:t>
            </a:r>
            <a:endParaRPr lang="ru-RU" altLang="ru-RU" sz="24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81" y="109332"/>
            <a:ext cx="1080120" cy="12248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263" y="40561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8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" y="267230"/>
            <a:ext cx="8944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хема 12"/>
          <p:cNvGraphicFramePr/>
          <p:nvPr>
            <p:extLst/>
          </p:nvPr>
        </p:nvGraphicFramePr>
        <p:xfrm>
          <a:off x="0" y="2924944"/>
          <a:ext cx="9001156" cy="39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445" y="5238763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Образовательная организация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20" y="39957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19613" y="165114"/>
            <a:ext cx="57647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в </a:t>
            </a:r>
            <a:r>
              <a:rPr lang="ru-RU" sz="28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2019-2020 </a:t>
            </a:r>
            <a:r>
              <a:rPr lang="ru-RU" sz="2800" b="1" dirty="0" err="1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учебом</a:t>
            </a:r>
            <a:r>
              <a:rPr lang="ru-RU" sz="28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году</a:t>
            </a:r>
            <a:endParaRPr lang="ru-RU" sz="28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педагогическая аттестация на </a:t>
            </a:r>
            <a:r>
              <a:rPr lang="ru-RU" sz="28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портале </a:t>
            </a:r>
            <a:r>
              <a:rPr lang="en-US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edu.tatar.ru</a:t>
            </a:r>
            <a:endParaRPr lang="ru-RU" sz="2800" dirty="0">
              <a:solidFill>
                <a:srgbClr val="09025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00192" y="3789040"/>
            <a:ext cx="421058" cy="38100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6246340" y="4365104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Эксперты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88697" y="1628800"/>
            <a:ext cx="453696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за прошедший учебный </a:t>
            </a:r>
            <a:r>
              <a:rPr lang="ru-RU" sz="24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год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1100" b="1" dirty="0" smtClean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Получили категорию - 170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высшую – 44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первую - 126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6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95" y="1841760"/>
            <a:ext cx="3498155" cy="26519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326" y="81919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3610" y="10262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57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00244" y="214290"/>
            <a:ext cx="5864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31414"/>
              </p:ext>
            </p:extLst>
          </p:nvPr>
        </p:nvGraphicFramePr>
        <p:xfrm>
          <a:off x="1120733" y="2057400"/>
          <a:ext cx="75660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590410"/>
              </p:ext>
            </p:extLst>
          </p:nvPr>
        </p:nvGraphicFramePr>
        <p:xfrm>
          <a:off x="0" y="737510"/>
          <a:ext cx="8964489" cy="4063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6" y="0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6112" y="180864"/>
            <a:ext cx="2042337" cy="110347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695717"/>
              </p:ext>
            </p:extLst>
          </p:nvPr>
        </p:nvGraphicFramePr>
        <p:xfrm>
          <a:off x="670947" y="476670"/>
          <a:ext cx="8041436" cy="5616627"/>
        </p:xfrm>
        <a:graphic>
          <a:graphicData uri="http://schemas.openxmlformats.org/drawingml/2006/table">
            <a:tbl>
              <a:tblPr firstRow="1" firstCol="1" bandRow="1"/>
              <a:tblGrid>
                <a:gridCol w="3172669">
                  <a:extLst>
                    <a:ext uri="{9D8B030D-6E8A-4147-A177-3AD203B41FA5}">
                      <a16:colId xmlns:a16="http://schemas.microsoft.com/office/drawing/2014/main" val="2691261197"/>
                    </a:ext>
                  </a:extLst>
                </a:gridCol>
                <a:gridCol w="1792922">
                  <a:extLst>
                    <a:ext uri="{9D8B030D-6E8A-4147-A177-3AD203B41FA5}">
                      <a16:colId xmlns:a16="http://schemas.microsoft.com/office/drawing/2014/main" val="14774322"/>
                    </a:ext>
                  </a:extLst>
                </a:gridCol>
                <a:gridCol w="1538339">
                  <a:extLst>
                    <a:ext uri="{9D8B030D-6E8A-4147-A177-3AD203B41FA5}">
                      <a16:colId xmlns:a16="http://schemas.microsoft.com/office/drawing/2014/main" val="3277792048"/>
                    </a:ext>
                  </a:extLst>
                </a:gridCol>
                <a:gridCol w="1537506">
                  <a:extLst>
                    <a:ext uri="{9D8B030D-6E8A-4147-A177-3AD203B41FA5}">
                      <a16:colId xmlns:a16="http://schemas.microsoft.com/office/drawing/2014/main" val="1501614443"/>
                    </a:ext>
                  </a:extLst>
                </a:gridCol>
              </a:tblGrid>
              <a:tr h="22815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принято аттестационных заявлений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них заявились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68129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высшую категорию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первую категорию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01359"/>
                  </a:ext>
                </a:extLst>
              </a:tr>
              <a:tr h="882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7117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1.Всего педагогических работников, подавших заявления, из них: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099735"/>
                  </a:ext>
                </a:extLst>
              </a:tr>
              <a:tr h="882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педагогические работники общеобразовательных организаций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173271"/>
                  </a:ext>
                </a:extLst>
              </a:tr>
              <a:tr h="294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т.ч. учителя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940218"/>
                  </a:ext>
                </a:extLst>
              </a:tr>
              <a:tr h="456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педагогические работники ДОУ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347403"/>
                  </a:ext>
                </a:extLst>
              </a:tr>
              <a:tr h="456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педагогические работники УДОД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699615"/>
                  </a:ext>
                </a:extLst>
              </a:tr>
              <a:tr h="294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педагоги-библиотекари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851885"/>
                  </a:ext>
                </a:extLst>
              </a:tr>
              <a:tr h="58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методисты отделов, управлений образования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623914"/>
                  </a:ext>
                </a:extLst>
              </a:tr>
              <a:tr h="58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педагогические работники коррекционной школы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023725"/>
                  </a:ext>
                </a:extLst>
              </a:tr>
              <a:tr h="294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Преподаватели СПО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60" marR="485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723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82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00244" y="214290"/>
            <a:ext cx="61520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2800" b="1" i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Причины отказа в 1 квартале</a:t>
            </a:r>
          </a:p>
          <a:p>
            <a:pPr algn="ctr"/>
            <a:r>
              <a:rPr lang="ru-RU" altLang="ru-RU" sz="2800" b="1" i="1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 2020 года</a:t>
            </a:r>
            <a:endParaRPr lang="ru-RU" altLang="ru-RU" sz="28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10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310890"/>
              </p:ext>
            </p:extLst>
          </p:nvPr>
        </p:nvGraphicFramePr>
        <p:xfrm>
          <a:off x="827583" y="1392427"/>
          <a:ext cx="8136905" cy="412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8" y="0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284" y="4275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8128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определяющий задачи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2020/2021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551837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НРТ</a:t>
            </a:r>
          </a:p>
          <a:p>
            <a:pPr algn="ctr">
              <a:buClr>
                <a:schemeClr val="accent3"/>
              </a:buClr>
              <a:defRPr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мая 2020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под-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628/20 </a:t>
            </a:r>
            <a:endParaRPr lang="ru-RU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Clr>
                <a:schemeClr val="accent3"/>
              </a:buClr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итогах аттестации педагогических работников образования РТ </a:t>
            </a:r>
            <a:r>
              <a:rPr lang="ru-RU" sz="2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2019/2020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году и задачах по аттестации </a:t>
            </a:r>
            <a:r>
              <a:rPr lang="ru-RU" sz="2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2020/2021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год»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586" y="131355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210" y="4275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4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52479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Исходя из Приказа, </a:t>
            </a:r>
          </a:p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1 задача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2020/2021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733" y="1942439"/>
            <a:ext cx="7411707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 smtClean="0">
                <a:solidFill>
                  <a:srgbClr val="FF0000"/>
                </a:solidFill>
                <a:latin typeface="+mj-lt"/>
              </a:rPr>
              <a:t>Для  </a:t>
            </a:r>
            <a:r>
              <a:rPr lang="ru-RU" altLang="ru-RU" sz="2400" b="1" u="sng" dirty="0">
                <a:solidFill>
                  <a:srgbClr val="FF0000"/>
                </a:solidFill>
                <a:latin typeface="+mj-lt"/>
              </a:rPr>
              <a:t>ОО</a:t>
            </a:r>
            <a:r>
              <a:rPr lang="ru-RU" altLang="ru-RU" sz="2400" b="1" u="sng" dirty="0" smtClean="0">
                <a:solidFill>
                  <a:srgbClr val="FF0000"/>
                </a:solidFill>
                <a:latin typeface="+mj-lt"/>
              </a:rPr>
              <a:t>: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 smtClean="0">
                <a:solidFill>
                  <a:srgbClr val="002060"/>
                </a:solidFill>
                <a:latin typeface="+mj-lt"/>
              </a:rPr>
              <a:t>проведение </a:t>
            </a:r>
            <a:r>
              <a:rPr lang="ru-RU" altLang="ru-RU" sz="2400" b="1" u="sng" dirty="0">
                <a:solidFill>
                  <a:srgbClr val="002060"/>
                </a:solidFill>
                <a:latin typeface="+mj-lt"/>
              </a:rPr>
              <a:t>аттестации на </a:t>
            </a:r>
            <a:r>
              <a:rPr lang="ru-RU" altLang="ru-RU" sz="2400" b="1" u="sng" dirty="0" smtClean="0">
                <a:solidFill>
                  <a:srgbClr val="FF0000"/>
                </a:solidFill>
                <a:latin typeface="+mj-lt"/>
              </a:rPr>
              <a:t>СЗД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2400" b="1" u="sng" dirty="0" smtClean="0">
              <a:solidFill>
                <a:srgbClr val="002060"/>
              </a:solidFill>
              <a:latin typeface="+mj-lt"/>
            </a:endParaRP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dirty="0" smtClean="0">
                <a:solidFill>
                  <a:srgbClr val="002060"/>
                </a:solidFill>
                <a:latin typeface="+mj-lt"/>
              </a:rPr>
              <a:t>в </a:t>
            </a:r>
            <a:r>
              <a:rPr lang="ru-RU" altLang="ru-RU" sz="2400" dirty="0">
                <a:solidFill>
                  <a:srgbClr val="002060"/>
                </a:solidFill>
                <a:latin typeface="+mj-lt"/>
              </a:rPr>
              <a:t>педагогических коллективах провести разъяснительную работу  о необходимости </a:t>
            </a:r>
            <a:r>
              <a:rPr lang="ru-RU" altLang="ru-RU" sz="2400" dirty="0" smtClean="0">
                <a:solidFill>
                  <a:srgbClr val="002060"/>
                </a:solidFill>
                <a:latin typeface="+mj-lt"/>
              </a:rPr>
              <a:t>составления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индивидуальных </a:t>
            </a:r>
            <a:r>
              <a:rPr lang="ru-RU" altLang="ru-RU" sz="2400" b="1" dirty="0">
                <a:solidFill>
                  <a:srgbClr val="FF0000"/>
                </a:solidFill>
              </a:rPr>
              <a:t>планов </a:t>
            </a:r>
            <a:r>
              <a:rPr lang="ru-RU" altLang="ru-RU" sz="2400" dirty="0">
                <a:solidFill>
                  <a:srgbClr val="002060"/>
                </a:solidFill>
              </a:rPr>
              <a:t>повышения профессионального уровня на следующий межаттестационный </a:t>
            </a:r>
            <a:r>
              <a:rPr lang="ru-RU" altLang="ru-RU" sz="2400" dirty="0" smtClean="0">
                <a:solidFill>
                  <a:srgbClr val="002060"/>
                </a:solidFill>
              </a:rPr>
              <a:t>период, на основании этого </a:t>
            </a:r>
            <a:r>
              <a:rPr lang="ru-RU" altLang="ru-RU" sz="2400" dirty="0" smtClean="0">
                <a:solidFill>
                  <a:srgbClr val="FF0000"/>
                </a:solidFill>
              </a:rPr>
              <a:t>перспективный план </a:t>
            </a:r>
            <a:r>
              <a:rPr lang="ru-RU" altLang="ru-RU" sz="2400" dirty="0" smtClean="0">
                <a:solidFill>
                  <a:srgbClr val="002060"/>
                </a:solidFill>
              </a:rPr>
              <a:t>повышения квалификации педагогов в организации, в районе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+mj-lt"/>
              </a:rPr>
              <a:t>         </a:t>
            </a:r>
            <a:endParaRPr lang="ru-RU" altLang="ru-RU" sz="2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733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388" y="9965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668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3 </a:t>
            </a:r>
            <a:r>
              <a:rPr lang="ru-RU" altLang="ru-RU" sz="20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задача </a:t>
            </a:r>
            <a: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по аттестации </a:t>
            </a:r>
            <a:b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0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2020/2021 </a:t>
            </a:r>
            <a: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</a:t>
            </a:r>
            <a:r>
              <a:rPr lang="ru-RU" altLang="ru-RU" sz="20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год – установление категорий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1567289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733" y="1942439"/>
            <a:ext cx="7411707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 smtClean="0">
                <a:solidFill>
                  <a:srgbClr val="FF0000"/>
                </a:solidFill>
                <a:latin typeface="+mj-lt"/>
              </a:rPr>
              <a:t>Для  </a:t>
            </a:r>
            <a:r>
              <a:rPr lang="ru-RU" altLang="ru-RU" sz="2400" b="1" u="sng" dirty="0">
                <a:solidFill>
                  <a:srgbClr val="FF0000"/>
                </a:solidFill>
                <a:latin typeface="+mj-lt"/>
              </a:rPr>
              <a:t>ОО</a:t>
            </a:r>
            <a:r>
              <a:rPr lang="ru-RU" altLang="ru-RU" sz="2400" b="1" u="sng" dirty="0" smtClean="0">
                <a:solidFill>
                  <a:srgbClr val="FF0000"/>
                </a:solidFill>
                <a:latin typeface="+mj-lt"/>
              </a:rPr>
              <a:t>: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2400" b="1" u="sng" dirty="0">
              <a:solidFill>
                <a:srgbClr val="FF0000"/>
              </a:solidFill>
              <a:latin typeface="+mj-lt"/>
            </a:endParaRP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000" dirty="0">
                <a:solidFill>
                  <a:srgbClr val="00B0F0"/>
                </a:solidFill>
              </a:rPr>
              <a:t>организовать предварительное изучение со всеми кураторами педагогической аттестации Руководства по работе  с формами документов по аттестации в информационной системе «Электронное образование в Республике Татарстан»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3200" dirty="0"/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>(</a:t>
            </a:r>
            <a:r>
              <a:rPr lang="ru-RU" altLang="ru-RU" sz="2400" b="1" dirty="0">
                <a:solidFill>
                  <a:srgbClr val="00B050"/>
                </a:solidFill>
              </a:rPr>
              <a:t>интерфейс кураторов</a:t>
            </a:r>
            <a:r>
              <a:rPr lang="ru-RU" altLang="ru-RU" sz="2400" b="1" dirty="0" smtClean="0">
                <a:solidFill>
                  <a:srgbClr val="00B050"/>
                </a:solidFill>
              </a:rPr>
              <a:t>)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 smtClean="0">
                <a:solidFill>
                  <a:srgbClr val="FF0000"/>
                </a:solidFill>
              </a:rPr>
              <a:t>довести </a:t>
            </a:r>
            <a:r>
              <a:rPr lang="ru-RU" altLang="ru-RU" sz="2400" dirty="0">
                <a:solidFill>
                  <a:srgbClr val="FF0000"/>
                </a:solidFill>
              </a:rPr>
              <a:t>до сведения всех аттестуемых педагогов своевременно внесение изменений в процедуры проведения аттестации, </a:t>
            </a:r>
            <a:r>
              <a:rPr lang="ru-RU" altLang="ru-RU" sz="2400" dirty="0" smtClean="0">
                <a:solidFill>
                  <a:srgbClr val="FF0000"/>
                </a:solidFill>
              </a:rPr>
              <a:t>обновить </a:t>
            </a:r>
            <a:r>
              <a:rPr lang="ru-RU" altLang="ru-RU" sz="2400" dirty="0">
                <a:solidFill>
                  <a:srgbClr val="FF0000"/>
                </a:solidFill>
              </a:rPr>
              <a:t>аттестационные </a:t>
            </a:r>
            <a:r>
              <a:rPr lang="ru-RU" altLang="ru-RU" sz="2400" dirty="0" smtClean="0">
                <a:solidFill>
                  <a:srgbClr val="FF0000"/>
                </a:solidFill>
              </a:rPr>
              <a:t>уголки, </a:t>
            </a:r>
            <a:r>
              <a:rPr lang="ru-RU" altLang="ru-RU" sz="2400" dirty="0">
                <a:solidFill>
                  <a:srgbClr val="FF0000"/>
                </a:solidFill>
              </a:rPr>
              <a:t>образцы документов,  журналы регистрации заявлений!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>
                <a:solidFill>
                  <a:srgbClr val="FF0000"/>
                </a:solidFill>
              </a:rPr>
              <a:t>Ознакомить после экспертизы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>
                <a:solidFill>
                  <a:srgbClr val="FF0000"/>
                </a:solidFill>
              </a:rPr>
              <a:t> с ЭЗ в течение 3 дней!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endParaRPr lang="ru-RU" alt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900" y="150868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764" y="11492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9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83486"/>
              </p:ext>
            </p:extLst>
          </p:nvPr>
        </p:nvGraphicFramePr>
        <p:xfrm>
          <a:off x="571473" y="-89138"/>
          <a:ext cx="7744944" cy="5911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4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Для решения этих задач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 КУРАТОРАМ ОО необходимо: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altLang="ru-RU" sz="2400" b="1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оказывать методическую и консультационную поддержку педагогическим работникам при прохождении процедур аттестации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активизировать работу по обобщению педагогического опыта работников образовательных организаций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US" altLang="ru-RU" sz="1800" b="1" u="sng" dirty="0" smtClean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кадровой политики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229" y="40216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331" y="16214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21715"/>
              </p:ext>
            </p:extLst>
          </p:nvPr>
        </p:nvGraphicFramePr>
        <p:xfrm>
          <a:off x="571473" y="-89138"/>
          <a:ext cx="7456912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КУРАТОРАМ ОО: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Разработать и утвердить перспективный план проведения аттестации педагогических работников в организации, с учетом качества образования, результативности работы каждого педагога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US" altLang="ru-RU" sz="1800" b="1" u="sng" dirty="0" smtClean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кадровой политики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91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0008" y="132337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1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69044"/>
              </p:ext>
            </p:extLst>
          </p:nvPr>
        </p:nvGraphicFramePr>
        <p:xfrm>
          <a:off x="571473" y="-89138"/>
          <a:ext cx="752892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КУРАТОРАМ ОО: 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Контролировать разработку и утверждение у каждого педагога, имеющего квалификационную категорию, индивидуальный план работы на межаттестационный период по повышению профессионального уровня, размещение этих планов в Личных кабинетах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74" y="60718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444" y="51260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408605"/>
              </p:ext>
            </p:extLst>
          </p:nvPr>
        </p:nvGraphicFramePr>
        <p:xfrm>
          <a:off x="251520" y="-89138"/>
          <a:ext cx="8712968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endParaRPr lang="ru-RU" altLang="ru-RU" sz="2400" b="1" dirty="0" smtClean="0">
                        <a:solidFill>
                          <a:srgbClr val="00B0F0"/>
                        </a:solidFill>
                        <a:latin typeface="Arial Black" pitchFamily="34" charset="0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b="1" dirty="0" smtClean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Обратите внимание педагогов  на оповещения сверху в личном кабинете! Этот срок для аттестационной комиссии,  а не для педагога!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42" y="-4833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2801" y="31984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4838" y="116632"/>
            <a:ext cx="5971538" cy="1152129"/>
          </a:xfrm>
        </p:spPr>
        <p:txBody>
          <a:bodyPr anchor="ctr">
            <a:normAutofit/>
          </a:bodyPr>
          <a:lstStyle/>
          <a:p>
            <a:pPr defTabSz="914400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КОМПЬЮТЕРНОЕ ТЕСТИРОВАНИЕ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ТАКЖЕ НА ПОРТАЛЕ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edu.tatar.ru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418" y="1333641"/>
            <a:ext cx="3642573" cy="2417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комп тестир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0733" y="4713014"/>
            <a:ext cx="5473236" cy="1993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Выноска 1 (граница и черта) 8"/>
          <p:cNvSpPr/>
          <p:nvPr/>
        </p:nvSpPr>
        <p:spPr>
          <a:xfrm>
            <a:off x="4675663" y="1333641"/>
            <a:ext cx="4216817" cy="1080120"/>
          </a:xfrm>
          <a:prstGeom prst="accentBorderCallout1">
            <a:avLst>
              <a:gd name="adj1" fmla="val 14708"/>
              <a:gd name="adj2" fmla="val -4396"/>
              <a:gd name="adj3" fmla="val 40054"/>
              <a:gd name="adj4" fmla="val -87213"/>
            </a:avLst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Компьютерное тестирование педагогических работников 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через личный кабинет педагога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1" y="2626158"/>
            <a:ext cx="41044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 smtClean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в 2020 году</a:t>
            </a:r>
            <a:r>
              <a:rPr lang="ru-RU" sz="21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Проходят  все аттестуемые педагоги, </a:t>
            </a:r>
            <a:r>
              <a:rPr lang="ru-RU" sz="2100" b="1" dirty="0" smtClean="0">
                <a:solidFill>
                  <a:srgbClr val="00B050"/>
                </a:solidFill>
                <a:ea typeface="Tahoma" pitchFamily="34" charset="0"/>
                <a:cs typeface="Tahoma" pitchFamily="34" charset="0"/>
              </a:rPr>
              <a:t>порядок и место определяет  экспертная комиссия района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(с 2 по 14 ноября)</a:t>
            </a:r>
            <a:endParaRPr lang="ru-RU" sz="21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01" y="-76334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04" y="2630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116632"/>
            <a:ext cx="6619619" cy="1152129"/>
          </a:xfrm>
        </p:spPr>
        <p:txBody>
          <a:bodyPr anchor="ctr">
            <a:normAutofit/>
          </a:bodyPr>
          <a:lstStyle/>
          <a:p>
            <a:pPr defTabSz="914400" eaLnBrk="0" hangingPunct="0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Документы на категорию: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9673" y="2626158"/>
            <a:ext cx="61206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 smtClean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065" y="1600201"/>
            <a:ext cx="7154375" cy="4524904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1. Заявление заявителя о проведении аттестации в целях установления квалификационной </a:t>
            </a:r>
            <a:r>
              <a:rPr lang="ru-RU" dirty="0" smtClean="0">
                <a:solidFill>
                  <a:srgbClr val="0070C0"/>
                </a:solidFill>
              </a:rPr>
              <a:t>категории (</a:t>
            </a:r>
            <a:r>
              <a:rPr lang="ru-RU" dirty="0" smtClean="0">
                <a:solidFill>
                  <a:srgbClr val="C00000"/>
                </a:solidFill>
              </a:rPr>
              <a:t>электронное</a:t>
            </a:r>
            <a:r>
              <a:rPr lang="ru-RU" dirty="0" smtClean="0">
                <a:solidFill>
                  <a:srgbClr val="0070C0"/>
                </a:solidFill>
              </a:rPr>
              <a:t>).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2. Копия аттестационного листа по итогам предыдущей аттестации заявителя на </a:t>
            </a:r>
            <a:r>
              <a:rPr lang="ru-RU" dirty="0">
                <a:solidFill>
                  <a:srgbClr val="C00000"/>
                </a:solidFill>
              </a:rPr>
              <a:t>высшую категорию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  <a:p>
            <a:r>
              <a:rPr lang="ru-RU" dirty="0">
                <a:solidFill>
                  <a:srgbClr val="0070C0"/>
                </a:solidFill>
              </a:rPr>
              <a:t>3. Документ о ведении инновационной деятельности </a:t>
            </a:r>
            <a:r>
              <a:rPr lang="ru-RU" dirty="0">
                <a:solidFill>
                  <a:srgbClr val="C00000"/>
                </a:solidFill>
              </a:rPr>
              <a:t>на высшую </a:t>
            </a:r>
            <a:r>
              <a:rPr lang="ru-RU" dirty="0">
                <a:solidFill>
                  <a:srgbClr val="0070C0"/>
                </a:solidFill>
              </a:rPr>
              <a:t>квалификационную категорию.</a:t>
            </a:r>
          </a:p>
          <a:p>
            <a:r>
              <a:rPr lang="ru-RU" dirty="0">
                <a:solidFill>
                  <a:srgbClr val="0070C0"/>
                </a:solidFill>
              </a:rPr>
              <a:t>4. Документ, подтверждающий участие обучающихся (воспитанников) аттестуемого педагогического работника в олимпиадах, смотрах, конкурсах, соревнованиях, проходивших в течение последних пяти лет перед аттестацией на высшую квалификационную категорию (не более одного подтверждающего документа на </a:t>
            </a:r>
            <a:r>
              <a:rPr lang="ru-RU" dirty="0">
                <a:solidFill>
                  <a:srgbClr val="C00000"/>
                </a:solidFill>
              </a:rPr>
              <a:t>1-2 л</a:t>
            </a:r>
            <a:r>
              <a:rPr lang="ru-RU" dirty="0">
                <a:solidFill>
                  <a:srgbClr val="0070C0"/>
                </a:solidFill>
              </a:rPr>
              <a:t>.).</a:t>
            </a:r>
          </a:p>
          <a:p>
            <a:r>
              <a:rPr lang="ru-RU" dirty="0">
                <a:solidFill>
                  <a:srgbClr val="0070C0"/>
                </a:solidFill>
              </a:rPr>
              <a:t>     5. Карта результативности аттестуемого работника.</a:t>
            </a:r>
          </a:p>
          <a:p>
            <a:r>
              <a:rPr lang="ru-RU" dirty="0">
                <a:solidFill>
                  <a:srgbClr val="0070C0"/>
                </a:solidFill>
              </a:rPr>
              <a:t>    6. Аттестуемые, подлежащие экспертизе, дополнительно прикрепляют </a:t>
            </a:r>
            <a:r>
              <a:rPr lang="ru-RU" dirty="0">
                <a:solidFill>
                  <a:srgbClr val="C00000"/>
                </a:solidFill>
              </a:rPr>
              <a:t>лист самооценки</a:t>
            </a:r>
            <a:r>
              <a:rPr lang="ru-RU" dirty="0">
                <a:solidFill>
                  <a:srgbClr val="0070C0"/>
                </a:solidFill>
              </a:rPr>
              <a:t>. 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7</a:t>
            </a:r>
            <a:r>
              <a:rPr lang="ru-RU" dirty="0" smtClean="0">
                <a:solidFill>
                  <a:srgbClr val="0070C0"/>
                </a:solidFill>
              </a:rPr>
              <a:t>. Портфолио педагога (подтверждающие документы)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086" y="0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830" y="13632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116632"/>
            <a:ext cx="6259579" cy="1152129"/>
          </a:xfrm>
        </p:spPr>
        <p:txBody>
          <a:bodyPr anchor="ctr">
            <a:normAutofit fontScale="90000"/>
          </a:bodyPr>
          <a:lstStyle/>
          <a:p>
            <a:pPr defTabSz="914400" eaLnBrk="0" hangingPunct="0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Документальное подтверждение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высшей категории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9673" y="2626158"/>
            <a:ext cx="61206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 smtClean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065" y="1600201"/>
            <a:ext cx="7154375" cy="391703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допускается представление документа, подтверждающий  инновационную деятельность претендента на высшую категорию  (рецензия, отзыв на инновационную разработку, титульный лист публикации в республиканском или федеральном  научно-методическом издании, или  документ, удостоверяющий участие аттестуемого работника в республиканском или федеральном методическом конкурсе, проведенном в течение  последних 5 лет и др.) (не более одного подтверждающего документа на 1 л.).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26" y="0"/>
            <a:ext cx="1079086" cy="1225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648" y="6962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8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517"/>
            <a:ext cx="6984776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ТИПИЧНЫЕ ОШИБКИ:</a:t>
            </a:r>
            <a:br>
              <a:rPr 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(Интерфейс  педагога)</a:t>
            </a:r>
            <a:endParaRPr lang="ru-RU" sz="32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42984"/>
            <a:ext cx="5218578" cy="32573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4293096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Заявление</a:t>
            </a:r>
            <a:endParaRPr lang="ru-RU" sz="105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6213309"/>
            <a:ext cx="1656184" cy="288032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6213309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541235"/>
            <a:ext cx="18002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5061181"/>
            <a:ext cx="18722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50134" y="3114554"/>
            <a:ext cx="4615264" cy="3893254"/>
          </a:xfrm>
          <a:prstGeom prst="rect">
            <a:avLst/>
          </a:prstGeom>
        </p:spPr>
      </p:pic>
      <p:sp>
        <p:nvSpPr>
          <p:cNvPr id="14" name="Выноска 1 (граница и черта) 13"/>
          <p:cNvSpPr/>
          <p:nvPr/>
        </p:nvSpPr>
        <p:spPr>
          <a:xfrm>
            <a:off x="3995936" y="5135874"/>
            <a:ext cx="1584176" cy="720853"/>
          </a:xfrm>
          <a:prstGeom prst="accentBorderCallout1">
            <a:avLst>
              <a:gd name="adj1" fmla="val 18750"/>
              <a:gd name="adj2" fmla="val -8333"/>
              <a:gd name="adj3" fmla="val -6592"/>
              <a:gd name="adj4" fmla="val -944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компьютерное тестирование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2071678"/>
            <a:ext cx="3714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   Должность – </a:t>
            </a:r>
            <a:r>
              <a:rPr lang="ru-RU" b="1" dirty="0" err="1" smtClean="0">
                <a:solidFill>
                  <a:srgbClr val="0070C0"/>
                </a:solidFill>
              </a:rPr>
              <a:t>коррек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Льготный – все допускают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Тестирование – СПО, </a:t>
            </a:r>
            <a:r>
              <a:rPr lang="ru-RU" b="1" dirty="0" err="1" smtClean="0">
                <a:solidFill>
                  <a:srgbClr val="0070C0"/>
                </a:solidFill>
              </a:rPr>
              <a:t>коррек</a:t>
            </a:r>
            <a:r>
              <a:rPr lang="ru-RU" b="1" dirty="0" smtClean="0">
                <a:solidFill>
                  <a:srgbClr val="0070C0"/>
                </a:solidFill>
              </a:rPr>
              <a:t>, предметы</a:t>
            </a:r>
          </a:p>
          <a:p>
            <a:endParaRPr lang="ru-RU" sz="800" b="1" dirty="0" smtClean="0">
              <a:solidFill>
                <a:srgbClr val="0070C0"/>
              </a:solidFill>
            </a:endParaRPr>
          </a:p>
        </p:txBody>
      </p:sp>
      <p:sp>
        <p:nvSpPr>
          <p:cNvPr id="19" name="Прямоугольник с двумя вырезанными противолежащими углами 18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105" y="-24366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379" y="5856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356350"/>
            <a:ext cx="8892479" cy="52903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55922" y="219413"/>
            <a:ext cx="5052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Экспертиза </a:t>
            </a:r>
            <a:r>
              <a:rPr lang="ru-RU" altLang="ru-RU" sz="28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профессиональной деятельности аттестуемых </a:t>
            </a:r>
            <a:endParaRPr lang="ru-RU" sz="28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560004" y="2603450"/>
          <a:ext cx="6096000" cy="3633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45875" y="1385012"/>
            <a:ext cx="830319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5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С 2018 года</a:t>
            </a:r>
            <a:r>
              <a:rPr lang="ru-RU" altLang="ru-RU" sz="25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altLang="ru-RU" sz="25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                                экспертиза проводится в новом режиме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625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9254" y="214008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9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385474" cy="1143000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      </a:t>
            </a:r>
            <a:r>
              <a:rPr lang="ru-RU" altLang="ru-RU" sz="3200" b="1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2 эксперта :</a:t>
            </a:r>
            <a:br>
              <a:rPr lang="ru-RU" altLang="ru-RU" sz="3200" b="1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3200" b="1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 внутренний и внешний</a:t>
            </a:r>
            <a:endParaRPr lang="ru-RU" altLang="ru-RU" sz="3200" b="1" dirty="0">
              <a:solidFill>
                <a:srgbClr val="FF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1" y="1142984"/>
            <a:ext cx="6315075" cy="38608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8860" y="4500570"/>
            <a:ext cx="6524625" cy="16383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591" y="27330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8604" y="27330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6840760" cy="604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356350"/>
            <a:ext cx="8892479" cy="52903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219413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Допускаемые ошибки:</a:t>
            </a:r>
            <a:endParaRPr lang="ru-RU" sz="28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10718045"/>
              </p:ext>
            </p:extLst>
          </p:nvPr>
        </p:nvGraphicFramePr>
        <p:xfrm>
          <a:off x="1547664" y="1844824"/>
          <a:ext cx="648072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378065" y="1146224"/>
            <a:ext cx="71543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500" b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На уровне педагога, школьном, муниципальном уровне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271" y="-79178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9816" y="4275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0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902259"/>
              </p:ext>
            </p:extLst>
          </p:nvPr>
        </p:nvGraphicFramePr>
        <p:xfrm>
          <a:off x="571473" y="-89138"/>
          <a:ext cx="752892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«Деятельность эксперта по педагогической аттестации в ИС «Электронное образование</a:t>
                      </a:r>
                      <a:b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</a:b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в Республике Татарстан»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69" y="0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647" y="24053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1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647772"/>
              </p:ext>
            </p:extLst>
          </p:nvPr>
        </p:nvGraphicFramePr>
        <p:xfrm>
          <a:off x="571473" y="964494"/>
          <a:ext cx="7528920" cy="217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446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Цель деятельности экспертной группы –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проведение всестороннего анализа результатов профессиональной деятельности педагогического работника и подготовка экспертного заключения.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69" y="0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647" y="240536"/>
            <a:ext cx="2042337" cy="1103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326" y="2615418"/>
            <a:ext cx="8169348" cy="281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65117"/>
              </p:ext>
            </p:extLst>
          </p:nvPr>
        </p:nvGraphicFramePr>
        <p:xfrm>
          <a:off x="1157880" y="1181430"/>
          <a:ext cx="75289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446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Эксперт может: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14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просмотреть нормативные документы;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1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выбрать временной период;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1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просмотреть пакет (кнопка активна, если появляется подсказка);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1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загрузить Экспертный лист, Экспертное заключение;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1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18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отправить пакет.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1" y="117114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647" y="24053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6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14783" r="9124" b="49654"/>
          <a:stretch/>
        </p:blipFill>
        <p:spPr bwMode="auto">
          <a:xfrm>
            <a:off x="755576" y="-99392"/>
            <a:ext cx="8480465" cy="274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t="4184" r="4813" b="12797"/>
          <a:stretch/>
        </p:blipFill>
        <p:spPr bwMode="auto">
          <a:xfrm>
            <a:off x="2996120" y="2361363"/>
            <a:ext cx="5896360" cy="414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1" t="8084" r="28949" b="7683"/>
          <a:stretch/>
        </p:blipFill>
        <p:spPr bwMode="auto">
          <a:xfrm>
            <a:off x="107504" y="1252599"/>
            <a:ext cx="3941982" cy="557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трелка влево 7"/>
          <p:cNvSpPr/>
          <p:nvPr/>
        </p:nvSpPr>
        <p:spPr>
          <a:xfrm rot="19922247">
            <a:off x="3567235" y="1050846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 rot="20318861">
            <a:off x="4728418" y="1083040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 rot="20318861">
            <a:off x="3792314" y="5547538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20318861">
            <a:off x="3576290" y="6195610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20318861">
            <a:off x="1704083" y="6195609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20318861">
            <a:off x="8845984" y="939026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rot="19167524">
            <a:off x="8845984" y="-90246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453334"/>
            <a:ext cx="6512511" cy="72009"/>
          </a:xfrm>
        </p:spPr>
        <p:txBody>
          <a:bodyPr>
            <a:no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331640" y="980727"/>
            <a:ext cx="7344816" cy="5544615"/>
          </a:xfrm>
        </p:spPr>
        <p:txBody>
          <a:bodyPr>
            <a:normAutofit fontScale="92500" lnSpcReduction="10000"/>
          </a:bodyPr>
          <a:lstStyle/>
          <a:p>
            <a:pPr marL="45720" indent="0" algn="ctr" fontAlgn="base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Внутренний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эксперт должен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 fontAlgn="base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(заместитель директора, старший воспитатель)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fontAlgn="base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открыть пакет  (кнопка «Просмотр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»);</a:t>
            </a:r>
          </a:p>
          <a:p>
            <a:pPr marL="45720" lvl="0" indent="0" fontAlgn="base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экспертизу (написать экспертное заключение, заполнить экспертный лист);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выставить экспертную оценку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прикрепить («Добавить») экспертный лист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прикрепить («Добавить») экспертное заключение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отправить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эксперту.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9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50" y="260648"/>
            <a:ext cx="1079086" cy="1225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95240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1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47955"/>
            <a:ext cx="2042337" cy="11034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827584" y="188640"/>
            <a:ext cx="6716216" cy="64807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Внешний эксперт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65" r="-213" b="4231"/>
          <a:stretch/>
        </p:blipFill>
        <p:spPr bwMode="auto">
          <a:xfrm>
            <a:off x="539552" y="1124744"/>
            <a:ext cx="8208734" cy="525658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Стрелка вправо 4"/>
          <p:cNvSpPr/>
          <p:nvPr/>
        </p:nvSpPr>
        <p:spPr>
          <a:xfrm>
            <a:off x="18173" y="1340768"/>
            <a:ext cx="683568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1979712" y="2708920"/>
            <a:ext cx="683568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1628800"/>
            <a:ext cx="12961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25" y="-100025"/>
            <a:ext cx="1079086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1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3" y="260648"/>
            <a:ext cx="5544616" cy="504056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Открыть пакет педагога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899592" y="731520"/>
            <a:ext cx="7776864" cy="56498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7811" r="28247" b="5272"/>
          <a:stretch/>
        </p:blipFill>
        <p:spPr bwMode="auto">
          <a:xfrm>
            <a:off x="2915816" y="696013"/>
            <a:ext cx="4392488" cy="61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3342" y="83312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064" y="144277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0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260648"/>
            <a:ext cx="7622232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скопировать приложенный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документ внутреннего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эксперта, Карту результативности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рабочий стол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2" t="24472" r="-9056" b="-24472"/>
          <a:stretch/>
        </p:blipFill>
        <p:spPr bwMode="auto">
          <a:xfrm>
            <a:off x="755576" y="1196752"/>
            <a:ext cx="8522562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лево 4"/>
          <p:cNvSpPr/>
          <p:nvPr/>
        </p:nvSpPr>
        <p:spPr>
          <a:xfrm rot="20317931">
            <a:off x="2348770" y="3933106"/>
            <a:ext cx="576064" cy="209764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 rot="1885234">
            <a:off x="2481933" y="4591132"/>
            <a:ext cx="596031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3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6277" r="17423" b="32455"/>
          <a:stretch/>
        </p:blipFill>
        <p:spPr bwMode="auto">
          <a:xfrm>
            <a:off x="4616134" y="3573016"/>
            <a:ext cx="4282776" cy="308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80920" cy="1512168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Указать свои данные 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(Ф.И.О., должность, предмет)</a:t>
            </a:r>
            <a:b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добавить свое мнение 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(рекомендации)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внешнего эксперта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23528" y="1700808"/>
            <a:ext cx="8784976" cy="47525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t="10210" r="3745" b="10656"/>
          <a:stretch/>
        </p:blipFill>
        <p:spPr bwMode="auto">
          <a:xfrm>
            <a:off x="323528" y="1628800"/>
            <a:ext cx="5145932" cy="396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66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8"/>
            <a:ext cx="7982272" cy="1080120"/>
          </a:xfrm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прикрепить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экспертный 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лист,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экспертное 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   </a:t>
            </a:r>
            <a:b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выставить экспертную оценку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отправить муниципальному куратору.</a:t>
            </a:r>
            <a:endParaRPr lang="ru-RU" sz="22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65322"/>
            <a:ext cx="6264696" cy="539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41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16416" y="5517232"/>
            <a:ext cx="216024" cy="100811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51520" y="116632"/>
            <a:ext cx="6912768" cy="6408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48680"/>
            <a:ext cx="85324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Внешний эксперт 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должен:</a:t>
            </a:r>
          </a:p>
          <a:p>
            <a:pPr algn="ctr"/>
            <a:endParaRPr lang="ru-RU" sz="2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открыть 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пакет педагога в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системе;</a:t>
            </a:r>
          </a:p>
          <a:p>
            <a:pPr marL="457200" indent="-457200">
              <a:buAutoNum type="arabicPeriod"/>
            </a:pP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скопировать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приложенные документы 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внутреннего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эксперта, Карту результативности на рабочий стол (для изучения);</a:t>
            </a:r>
          </a:p>
          <a:p>
            <a:pPr marL="457200" indent="-457200">
              <a:buAutoNum type="arabicPeriod"/>
            </a:pP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затем </a:t>
            </a:r>
            <a:r>
              <a:rPr lang="ru-RU" sz="26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экспертизу на основании карты результативности, заключения внутреннего эксперта и листа 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самооценки;</a:t>
            </a:r>
          </a:p>
          <a:p>
            <a:pPr marL="457200" indent="-457200">
              <a:buAutoNum type="arabicPeriod"/>
            </a:pP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прикрепить экспертный лист, экспертное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заключение;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ru-RU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выставить </a:t>
            </a:r>
            <a:r>
              <a:rPr lang="ru-RU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экспертную </a:t>
            </a:r>
            <a:r>
              <a:rPr lang="ru-RU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оценку;</a:t>
            </a:r>
          </a:p>
          <a:p>
            <a:pPr marL="457200" indent="-457200">
              <a:buAutoNum type="arabicPeriod"/>
            </a:pPr>
            <a:r>
              <a:rPr lang="ru-RU" sz="2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отправить </a:t>
            </a:r>
            <a:r>
              <a:rPr lang="ru-RU" sz="2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муниципальному </a:t>
            </a:r>
            <a:r>
              <a:rPr lang="ru-RU" sz="2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куратору.</a:t>
            </a:r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08911" cy="792088"/>
          </a:xfrm>
        </p:spPr>
        <p:txBody>
          <a:bodyPr>
            <a:normAutofit fontScale="90000"/>
          </a:bodyPr>
          <a:lstStyle/>
          <a:p>
            <a:pPr marL="0" lvl="0" indent="0" algn="ctr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Экспертная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оценка уровня выраженности каждой из компетентностей по </a:t>
            </a:r>
            <a:r>
              <a:rPr lang="ru-RU" sz="2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пятибалльной шкале</a:t>
            </a:r>
            <a:br>
              <a:rPr lang="ru-RU" sz="2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39552" y="1844824"/>
            <a:ext cx="8136904" cy="4608512"/>
          </a:xfrm>
        </p:spPr>
        <p:txBody>
          <a:bodyPr/>
          <a:lstStyle/>
          <a:p>
            <a:pPr lvl="0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квалификационная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категория</a:t>
            </a:r>
          </a:p>
          <a:p>
            <a:pPr marL="45720" lv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3,3 до 4,29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баллов;</a:t>
            </a:r>
          </a:p>
          <a:p>
            <a:pPr lv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Высшая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квалификационная категория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4,3-х  до 5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баллов.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5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9" t="11900" r="21913"/>
          <a:stretch/>
        </p:blipFill>
        <p:spPr bwMode="auto">
          <a:xfrm>
            <a:off x="5220073" y="3083022"/>
            <a:ext cx="3907378" cy="362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6368" cy="490066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39552" y="764704"/>
            <a:ext cx="7776864" cy="4137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Ответственность за ознакомление с экспертным заключением в течение 3 дней после проведения экспертизы возлагается на заместителя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руководителя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(приказом ОО).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Интерфейс эксперта размещен в разделе «помощь» Электронного образования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241484">
            <a:off x="8164555" y="2210421"/>
            <a:ext cx="178100" cy="8032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5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4604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Сроки процедур аттестации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050927"/>
              </p:ext>
            </p:extLst>
          </p:nvPr>
        </p:nvGraphicFramePr>
        <p:xfrm>
          <a:off x="899593" y="1818720"/>
          <a:ext cx="7416823" cy="4429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8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26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этап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функции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начало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окончание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Подача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заявлений, дополнение пакета подтверждающими документами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кураторов ОО и МР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куратора МОиН РТ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4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Профтестирование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02.11.2020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14.11.2020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Экспертиза пакетов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16.11.2020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30.11.2020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2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АК РТ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01.12.2020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28.12.2020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Мониторинг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11.01.2021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29.01.2021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343" y="-85378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279" y="12755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0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9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/>
          </p:nvPr>
        </p:nvGraphicFramePr>
        <p:xfrm>
          <a:off x="821820" y="1428736"/>
          <a:ext cx="8179336" cy="604353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34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4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7710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n-US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этап  </a:t>
                      </a:r>
                      <a:endParaRPr lang="ru-RU" sz="20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en-US" sz="8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подача и приём  заявлений на аттестацию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/>
                        <a:t>I</a:t>
                      </a:r>
                      <a:r>
                        <a:rPr lang="en-US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этап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20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Проведение  аттестации  </a:t>
                      </a: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(для заявлений со статусом:  Утверждено)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5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Заполнение  заявления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(указать желание об участии на заседании </a:t>
                      </a:r>
                      <a:r>
                        <a:rPr lang="ru-RU" sz="1800" b="1" i="1" u="none" dirty="0" err="1" smtClean="0">
                          <a:solidFill>
                            <a:srgbClr val="FF0000"/>
                          </a:solidFill>
                          <a:effectLst/>
                        </a:rPr>
                        <a:t>атт</a:t>
                      </a:r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. комиссии обязательно)</a:t>
                      </a:r>
                      <a:endParaRPr lang="ru-RU" sz="1800" b="1" i="1" u="non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Прохождение компьютерного тестирования </a:t>
                      </a:r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(с 2 по 14 ноября</a:t>
                      </a: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</a:p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507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Формирование пакета документов</a:t>
                      </a:r>
                    </a:p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Экспертиза для пакетов со свойством –</a:t>
                      </a:r>
                      <a:r>
                        <a:rPr lang="ru-RU" sz="1800" b="1" i="1" u="none" baseline="0" dirty="0" smtClean="0">
                          <a:solidFill>
                            <a:schemeClr val="tx2"/>
                          </a:solidFill>
                          <a:effectLst/>
                        </a:rPr>
                        <a:t> «</a:t>
                      </a: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не льготный» </a:t>
                      </a:r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(с 16 по 30 ноября</a:t>
                      </a: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</a:p>
                    <a:p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Внутренний эксперт</a:t>
                      </a:r>
                    </a:p>
                    <a:p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Внешний эксперт</a:t>
                      </a:r>
                    </a:p>
                    <a:p>
                      <a:endParaRPr lang="ru-RU" sz="1800" b="1" i="1" u="none" dirty="0" smtClean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1555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 и  МОиН  РТ (Утверждено/Отклонено)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Работа  аттестационной комиссии</a:t>
                      </a:r>
                    </a:p>
                    <a:p>
                      <a:r>
                        <a:rPr lang="ru-RU" sz="1800" b="1" i="1" u="none" dirty="0" smtClean="0">
                          <a:solidFill>
                            <a:srgbClr val="FF0000"/>
                          </a:solidFill>
                          <a:effectLst/>
                        </a:rPr>
                        <a:t> (с 1 по 28 декабря)</a:t>
                      </a:r>
                      <a:endParaRPr lang="ru-RU" sz="1800" b="1" i="1" u="non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545">
                <a:tc>
                  <a:txBody>
                    <a:bodyPr/>
                    <a:lstStyle/>
                    <a:p>
                      <a:endParaRPr lang="ru-RU" sz="1800" b="1" i="1" u="none" dirty="0"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00166" y="357166"/>
            <a:ext cx="689315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Аттестация</a:t>
            </a:r>
          </a:p>
          <a:p>
            <a:pPr algn="ctr">
              <a:lnSpc>
                <a:spcPct val="115000"/>
              </a:lnSpc>
            </a:pPr>
            <a:r>
              <a:rPr 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в октябре – декабре  2020 года</a:t>
            </a:r>
            <a:endParaRPr lang="ru-RU" sz="32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29" y="29467"/>
            <a:ext cx="1079086" cy="12254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287" y="9043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4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638195"/>
              </p:ext>
            </p:extLst>
          </p:nvPr>
        </p:nvGraphicFramePr>
        <p:xfrm>
          <a:off x="571473" y="-89138"/>
          <a:ext cx="752892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Примерный график заседания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ЭК АК МОиН РТ: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с 14 по 19 декабря  </a:t>
                      </a:r>
                      <a:r>
                        <a:rPr lang="ru-RU" altLang="ru-RU" sz="3200" b="1" dirty="0" smtClean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– на первую категорию в муниципальных районах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FF505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69" y="0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647" y="24053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412005"/>
              </p:ext>
            </p:extLst>
          </p:nvPr>
        </p:nvGraphicFramePr>
        <p:xfrm>
          <a:off x="571473" y="-89138"/>
          <a:ext cx="7312896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2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Примерный график заседания АК МОиН РТ: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с 21 по 28 декабря  </a:t>
                      </a:r>
                      <a:r>
                        <a:rPr lang="ru-RU" altLang="ru-RU" sz="3200" b="1" dirty="0" smtClean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– на высшую категорию в МОи Н РТ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FF505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585" y="-641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7" y="21005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0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38" y="214290"/>
            <a:ext cx="5524698" cy="1143000"/>
          </a:xfrm>
        </p:spPr>
        <p:txBody>
          <a:bodyPr>
            <a:normAutofit fontScale="90000"/>
          </a:bodyPr>
          <a:lstStyle/>
          <a:p>
            <a:r>
              <a:rPr lang="ru-RU" altLang="ru-RU" sz="26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План-график педагогической аттестации </a:t>
            </a:r>
            <a:br>
              <a:rPr lang="ru-RU" altLang="ru-RU" sz="26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на 2020/2021 учебный год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84360630"/>
              </p:ext>
            </p:extLst>
          </p:nvPr>
        </p:nvGraphicFramePr>
        <p:xfrm>
          <a:off x="0" y="1928802"/>
          <a:ext cx="4248472" cy="405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337527"/>
              </p:ext>
            </p:extLst>
          </p:nvPr>
        </p:nvGraphicFramePr>
        <p:xfrm>
          <a:off x="4214810" y="1857364"/>
          <a:ext cx="4605092" cy="371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438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Периоды проведения аттестации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kern="1200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444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2020 год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2021 год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582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октябрь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январь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февраль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декабрь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март</a:t>
                      </a:r>
                    </a:p>
                    <a:p>
                      <a:pPr marL="0" algn="ctr" defTabSz="914400" rtl="0" eaLnBrk="1" latinLnBrk="0" hangingPunct="1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591" y="88124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740" y="14071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192688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С НАСТУПАЮЩИМ </a:t>
            </a:r>
            <a:r>
              <a:rPr lang="ru-RU" sz="3600" b="1" dirty="0" smtClean="0">
                <a:solidFill>
                  <a:srgbClr val="002060"/>
                </a:solidFill>
              </a:rPr>
              <a:t>ПРАЗДНИКОМ,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уважаемые коллеги!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608212"/>
            <a:ext cx="7421130" cy="4997151"/>
          </a:xfrm>
          <a:prstGeom prst="rect">
            <a:avLst/>
          </a:prstGeom>
        </p:spPr>
      </p:pic>
      <p:sp>
        <p:nvSpPr>
          <p:cNvPr id="4" name="AutoShape 2" descr="C:\Users\Admin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548680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9207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59266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705047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https</a:t>
            </a:r>
            <a:r>
              <a:rPr lang="ru-RU" alt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:</a:t>
            </a:r>
            <a:r>
              <a:rPr lang="en-US" alt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//Instagram.com/</a:t>
            </a:r>
            <a:r>
              <a:rPr lang="en-US" altLang="ru-RU" sz="2800" b="1" kern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/>
              </a:rPr>
              <a:t>otdel_obrazovaniya_menzelinsk</a:t>
            </a:r>
            <a:endParaRPr lang="en-US" altLang="ru-RU" sz="2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en-US" sz="2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t.me/</a:t>
            </a:r>
            <a:r>
              <a:rPr lang="en-US" sz="2800" b="1" kern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otdel_obrazovaniya_menzelinsk</a:t>
            </a:r>
            <a:endParaRPr lang="en-US" sz="2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en-US" sz="2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https</a:t>
            </a: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n-US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//vk.com/club129995646</a:t>
            </a:r>
            <a:endParaRPr lang="ru-RU" sz="2800" kern="0" dirty="0" smtClean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16" y="31074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5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24799</TotalTime>
  <Words>1709</Words>
  <Application>Microsoft Office PowerPoint</Application>
  <PresentationFormat>Экран (4:3)</PresentationFormat>
  <Paragraphs>433</Paragraphs>
  <Slides>44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3" baseType="lpstr">
      <vt:lpstr>Arial</vt:lpstr>
      <vt:lpstr>Arial Black</vt:lpstr>
      <vt:lpstr>Arial Narrow</vt:lpstr>
      <vt:lpstr>Calibri</vt:lpstr>
      <vt:lpstr>Tahoma</vt:lpstr>
      <vt:lpstr>Times New Roman</vt:lpstr>
      <vt:lpstr>Verdana</vt:lpstr>
      <vt:lpstr>Wingdings</vt:lpstr>
      <vt:lpstr>Тема Office</vt:lpstr>
      <vt:lpstr>Презентация PowerPoint</vt:lpstr>
      <vt:lpstr>Федеральный Закон  «Об образовании в Российской Федерации»  Статья 273. Аттестация педагогических работников  Порядок проведения аттестации педагогических работников организаций осуществляющих образовательную деятельность, утвержденным приказом МО и Н РФ от 07.04.2014г. № 276, приказом МО и Н РТ от 25.07.2014г. №4231/14 «Об утверждении Административного регламента МО и Н РТ по предоставлению государственной услуги по аттестации педагогических работников организаций, осуществляющих образовательную деятельность в Республике Татарстан </vt:lpstr>
      <vt:lpstr>Федеральный Закон  «Об образовании в Российской Федерации»  Статья 49. Аттестация педагогических работников  п. 1: аттестация педагогических работников проводится  на основе оценки их профессиональной деятельности            п. 2 : аттестация педагогических работников на СЗД проводится АК, самостоятельно формируемыми организациями п. 3 : 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 п. 4 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КОМПЬЮТЕРНОЕ ТЕСТИРОВАНИЕ ТАКЖЕ НА ПОРТАЛЕ edu.tatar.ru </vt:lpstr>
      <vt:lpstr>Документы на категорию: </vt:lpstr>
      <vt:lpstr>Документальное подтверждение  высшей категории </vt:lpstr>
      <vt:lpstr>ТИПИЧНЫЕ ОШИБКИ: (Интерфейс  педагога)</vt:lpstr>
      <vt:lpstr>Презентация PowerPoint</vt:lpstr>
      <vt:lpstr>       2 эксперта :  внутренний и внешний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Открыть пакет педагога</vt:lpstr>
      <vt:lpstr>скопировать приложенный документ внутреннего эксперта, Карту результативности на рабочий стол</vt:lpstr>
      <vt:lpstr>- Указать свои данные (Ф.И.О., должность, предмет) - добавить свое мнение (рекомендации) как внешнего эксперта</vt:lpstr>
      <vt:lpstr>- прикрепить экспертный лист, экспертное заключение     - выставить экспертную оценку    - отправить муниципальному куратору.</vt:lpstr>
      <vt:lpstr>Презентация PowerPoint</vt:lpstr>
      <vt:lpstr>Экспертная оценка уровня выраженности каждой из компетентностей по пятибалльной шкале </vt:lpstr>
      <vt:lpstr>Презентация PowerPoint</vt:lpstr>
      <vt:lpstr>Сроки процедур аттестации</vt:lpstr>
      <vt:lpstr>Презентация PowerPoint</vt:lpstr>
      <vt:lpstr>Презентация PowerPoint</vt:lpstr>
      <vt:lpstr>Презентация PowerPoint</vt:lpstr>
      <vt:lpstr>План-график педагогической аттестации  на 2020/2021 учебный год</vt:lpstr>
      <vt:lpstr>С НАСТУПАЮЩИМ ПРАЗДНИКОМ,  уважаемые коллеги!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Алмазия</cp:lastModifiedBy>
  <cp:revision>1155</cp:revision>
  <cp:lastPrinted>2020-09-15T08:17:55Z</cp:lastPrinted>
  <dcterms:created xsi:type="dcterms:W3CDTF">2013-02-06T07:02:31Z</dcterms:created>
  <dcterms:modified xsi:type="dcterms:W3CDTF">2020-09-22T07:46:43Z</dcterms:modified>
</cp:coreProperties>
</file>